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613" r:id="rId2"/>
    <p:sldId id="635" r:id="rId3"/>
    <p:sldId id="708" r:id="rId4"/>
    <p:sldId id="618" r:id="rId5"/>
    <p:sldId id="673" r:id="rId6"/>
    <p:sldId id="674" r:id="rId7"/>
    <p:sldId id="623" r:id="rId8"/>
    <p:sldId id="675" r:id="rId9"/>
    <p:sldId id="676" r:id="rId10"/>
    <p:sldId id="677" r:id="rId11"/>
    <p:sldId id="678" r:id="rId12"/>
    <p:sldId id="681" r:id="rId13"/>
    <p:sldId id="709" r:id="rId14"/>
    <p:sldId id="682" r:id="rId15"/>
    <p:sldId id="683" r:id="rId16"/>
    <p:sldId id="684" r:id="rId17"/>
    <p:sldId id="686" r:id="rId18"/>
    <p:sldId id="687" r:id="rId19"/>
    <p:sldId id="688" r:id="rId20"/>
    <p:sldId id="689" r:id="rId21"/>
    <p:sldId id="691" r:id="rId22"/>
    <p:sldId id="692" r:id="rId23"/>
    <p:sldId id="710" r:id="rId24"/>
    <p:sldId id="697" r:id="rId25"/>
    <p:sldId id="699" r:id="rId26"/>
    <p:sldId id="703" r:id="rId27"/>
    <p:sldId id="704" r:id="rId28"/>
    <p:sldId id="705" r:id="rId29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00"/>
    <a:srgbClr val="336699"/>
    <a:srgbClr val="EAEAEA"/>
    <a:srgbClr val="6699FF"/>
    <a:srgbClr val="FFFFFF"/>
    <a:srgbClr val="F2DCDB"/>
    <a:srgbClr val="4BACC6"/>
    <a:srgbClr val="00999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50000" autoAdjust="0"/>
  </p:normalViewPr>
  <p:slideViewPr>
    <p:cSldViewPr showGuides="1">
      <p:cViewPr>
        <p:scale>
          <a:sx n="90" d="100"/>
          <a:sy n="90" d="100"/>
        </p:scale>
        <p:origin x="2272" y="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Relationship Id="rId2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29166666666667"/>
          <c:y val="0.0300830771889543"/>
          <c:w val="0.343020177165354"/>
          <c:h val="0.876096439020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0.27</c:v>
                </c:pt>
                <c:pt idx="1">
                  <c:v>0.27</c:v>
                </c:pt>
                <c:pt idx="2">
                  <c:v>0.26</c:v>
                </c:pt>
                <c:pt idx="3">
                  <c:v>0.27</c:v>
                </c:pt>
                <c:pt idx="4">
                  <c:v>0.27</c:v>
                </c:pt>
                <c:pt idx="5">
                  <c:v>0.46</c:v>
                </c:pt>
                <c:pt idx="6">
                  <c:v>0.27</c:v>
                </c:pt>
                <c:pt idx="7">
                  <c:v>0.33</c:v>
                </c:pt>
                <c:pt idx="9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PROBABLEMENT OUI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Feuil1!$C$2:$C$11</c:f>
              <c:numCache>
                <c:formatCode>0%</c:formatCode>
                <c:ptCount val="10"/>
                <c:pt idx="0">
                  <c:v>0.46</c:v>
                </c:pt>
                <c:pt idx="1">
                  <c:v>0.45</c:v>
                </c:pt>
                <c:pt idx="2">
                  <c:v>0.43</c:v>
                </c:pt>
                <c:pt idx="3">
                  <c:v>0.49</c:v>
                </c:pt>
                <c:pt idx="4">
                  <c:v>0.44</c:v>
                </c:pt>
                <c:pt idx="5">
                  <c:v>0.42</c:v>
                </c:pt>
                <c:pt idx="6">
                  <c:v>0.43</c:v>
                </c:pt>
                <c:pt idx="7">
                  <c:v>0.44</c:v>
                </c:pt>
                <c:pt idx="9">
                  <c:v>0.44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PROBABLEMENT NON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Feuil1!$D$2:$D$11</c:f>
              <c:numCache>
                <c:formatCode>General</c:formatCode>
                <c:ptCount val="10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Feuil1!$E$2:$E$11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4111472"/>
        <c:axId val="2024114816"/>
      </c:barChart>
      <c:catAx>
        <c:axId val="20241114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24114816"/>
        <c:crosses val="autoZero"/>
        <c:auto val="1"/>
        <c:lblAlgn val="ctr"/>
        <c:lblOffset val="100"/>
        <c:noMultiLvlLbl val="0"/>
      </c:catAx>
      <c:valAx>
        <c:axId val="20241148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24111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0833333333333333"/>
          <c:y val="0.906900996890998"/>
          <c:w val="0.791666666666666"/>
          <c:h val="0.0595048521945533"/>
        </c:manualLayout>
      </c:layout>
      <c:overlay val="0"/>
      <c:txPr>
        <a:bodyPr/>
        <a:lstStyle/>
        <a:p>
          <a:pPr>
            <a:defRPr sz="1200">
              <a:solidFill>
                <a:srgbClr val="003366"/>
              </a:solidFill>
              <a:latin typeface="Calibri Light" panose="020F03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29166666666667"/>
          <c:y val="0.0104864891555259"/>
          <c:w val="0.793225825785439"/>
          <c:h val="0.5261573669944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0232064858290599"/>
                  <c:y val="0.00559902515240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32064858290599"/>
                  <c:y val="0.00279951257620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3206485829059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3206485829059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Mixte</c:v>
                </c:pt>
                <c:pt idx="1">
                  <c:v>Public</c:v>
                </c:pt>
                <c:pt idx="2">
                  <c:v>Privé</c:v>
                </c:pt>
                <c:pt idx="4">
                  <c:v>F</c:v>
                </c:pt>
                <c:pt idx="5">
                  <c:v>H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0.05</c:v>
                </c:pt>
                <c:pt idx="1">
                  <c:v>0.05</c:v>
                </c:pt>
                <c:pt idx="2">
                  <c:v>0.06</c:v>
                </c:pt>
                <c:pt idx="4">
                  <c:v>0.03</c:v>
                </c:pt>
                <c:pt idx="5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Mixte</c:v>
                </c:pt>
                <c:pt idx="1">
                  <c:v>Public</c:v>
                </c:pt>
                <c:pt idx="2">
                  <c:v>Privé</c:v>
                </c:pt>
                <c:pt idx="4">
                  <c:v>F</c:v>
                </c:pt>
                <c:pt idx="5">
                  <c:v>H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0.95</c:v>
                </c:pt>
                <c:pt idx="1">
                  <c:v>0.95</c:v>
                </c:pt>
                <c:pt idx="2">
                  <c:v>0.94</c:v>
                </c:pt>
                <c:pt idx="4">
                  <c:v>0.97</c:v>
                </c:pt>
                <c:pt idx="5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6312752"/>
        <c:axId val="2026316064"/>
      </c:barChart>
      <c:catAx>
        <c:axId val="20263127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26316064"/>
        <c:crosses val="autoZero"/>
        <c:auto val="1"/>
        <c:lblAlgn val="ctr"/>
        <c:lblOffset val="100"/>
        <c:noMultiLvlLbl val="0"/>
      </c:catAx>
      <c:valAx>
        <c:axId val="20263160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2631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185651886632479"/>
          <c:y val="0.621350714118184"/>
          <c:w val="0.839148720317625"/>
          <c:h val="0.0595049212598425"/>
        </c:manualLayout>
      </c:layout>
      <c:overlay val="0"/>
      <c:txPr>
        <a:bodyPr/>
        <a:lstStyle/>
        <a:p>
          <a:pPr>
            <a:defRPr sz="1200">
              <a:solidFill>
                <a:srgbClr val="003366"/>
              </a:solidFill>
              <a:latin typeface="Calibri Light" panose="020F03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14818675117969"/>
          <c:y val="0.0167970754572243"/>
          <c:w val="0.793225825785439"/>
          <c:h val="0.87329692644379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2"/>
              <c:layout>
                <c:manualLayout>
                  <c:x val="0.018564823206778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3206120372590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510542688239319"/>
                  <c:y val="-0.00559902515240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417716744923079"/>
                  <c:y val="-0.00559902515240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Orthopédistes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1">
                  <c:v>0.1</c:v>
                </c:pt>
                <c:pt idx="2">
                  <c:v>0.02</c:v>
                </c:pt>
                <c:pt idx="4">
                  <c:v>0.02</c:v>
                </c:pt>
                <c:pt idx="6">
                  <c:v>0.08</c:v>
                </c:pt>
                <c:pt idx="7">
                  <c:v>0.01</c:v>
                </c:pt>
                <c:pt idx="9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Orthopédistes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Feuil1!$C$2:$C$11</c:f>
              <c:numCache>
                <c:formatCode>0%</c:formatCode>
                <c:ptCount val="10"/>
                <c:pt idx="0">
                  <c:v>1.0</c:v>
                </c:pt>
                <c:pt idx="1">
                  <c:v>0.9</c:v>
                </c:pt>
                <c:pt idx="2">
                  <c:v>0.98</c:v>
                </c:pt>
                <c:pt idx="3">
                  <c:v>1.0</c:v>
                </c:pt>
                <c:pt idx="4">
                  <c:v>0.98</c:v>
                </c:pt>
                <c:pt idx="5">
                  <c:v>1.0</c:v>
                </c:pt>
                <c:pt idx="6">
                  <c:v>0.92</c:v>
                </c:pt>
                <c:pt idx="7">
                  <c:v>0.99</c:v>
                </c:pt>
                <c:pt idx="9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6607936"/>
        <c:axId val="2026611280"/>
      </c:barChart>
      <c:catAx>
        <c:axId val="202660793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26611280"/>
        <c:crosses val="autoZero"/>
        <c:auto val="1"/>
        <c:lblAlgn val="ctr"/>
        <c:lblOffset val="100"/>
        <c:noMultiLvlLbl val="0"/>
      </c:catAx>
      <c:valAx>
        <c:axId val="20266112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26607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185651886632479"/>
          <c:y val="0.906900996890998"/>
          <c:w val="0.839148720317625"/>
          <c:h val="0.0595049212598425"/>
        </c:manualLayout>
      </c:layout>
      <c:overlay val="0"/>
      <c:txPr>
        <a:bodyPr/>
        <a:lstStyle/>
        <a:p>
          <a:pPr>
            <a:defRPr sz="1200">
              <a:solidFill>
                <a:srgbClr val="003366"/>
              </a:solidFill>
              <a:latin typeface="Calibri Light" panose="020F03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29166666666667"/>
          <c:y val="0.0104864891555259"/>
          <c:w val="0.793225825785439"/>
          <c:h val="0.5261573669944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0232064858290599"/>
                  <c:y val="0.00559902515240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32064858290599"/>
                  <c:y val="0.00279951257620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32064858290599"/>
                  <c:y val="0.00279951257620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3206485829059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23206485829059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Mixte</c:v>
                </c:pt>
                <c:pt idx="1">
                  <c:v>Public</c:v>
                </c:pt>
                <c:pt idx="2">
                  <c:v>Privé</c:v>
                </c:pt>
                <c:pt idx="4">
                  <c:v>F</c:v>
                </c:pt>
                <c:pt idx="5">
                  <c:v>H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0.03</c:v>
                </c:pt>
                <c:pt idx="1">
                  <c:v>0.03</c:v>
                </c:pt>
                <c:pt idx="2">
                  <c:v>0.02</c:v>
                </c:pt>
                <c:pt idx="4">
                  <c:v>0.02</c:v>
                </c:pt>
                <c:pt idx="5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Mixte</c:v>
                </c:pt>
                <c:pt idx="1">
                  <c:v>Public</c:v>
                </c:pt>
                <c:pt idx="2">
                  <c:v>Privé</c:v>
                </c:pt>
                <c:pt idx="4">
                  <c:v>F</c:v>
                </c:pt>
                <c:pt idx="5">
                  <c:v>H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0.97</c:v>
                </c:pt>
                <c:pt idx="1">
                  <c:v>0.97</c:v>
                </c:pt>
                <c:pt idx="2">
                  <c:v>0.98</c:v>
                </c:pt>
                <c:pt idx="4">
                  <c:v>0.98</c:v>
                </c:pt>
                <c:pt idx="5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6788896"/>
        <c:axId val="2026792208"/>
      </c:barChart>
      <c:catAx>
        <c:axId val="2026788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26792208"/>
        <c:crosses val="autoZero"/>
        <c:auto val="1"/>
        <c:lblAlgn val="ctr"/>
        <c:lblOffset val="100"/>
        <c:noMultiLvlLbl val="0"/>
      </c:catAx>
      <c:valAx>
        <c:axId val="20267922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2678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185651886632479"/>
          <c:y val="0.621350714118184"/>
          <c:w val="0.839148720317625"/>
          <c:h val="0.0595049212598425"/>
        </c:manualLayout>
      </c:layout>
      <c:overlay val="0"/>
      <c:txPr>
        <a:bodyPr/>
        <a:lstStyle/>
        <a:p>
          <a:pPr>
            <a:defRPr sz="1200">
              <a:solidFill>
                <a:srgbClr val="003366"/>
              </a:solidFill>
              <a:latin typeface="Calibri Light" panose="020F03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9071725018081"/>
          <c:y val="0.0375"/>
          <c:w val="0.381761590962761"/>
          <c:h val="0.8063608243690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Autres</c:v>
                </c:pt>
                <c:pt idx="1">
                  <c:v>Caisse d'Assurance-Retraite de votre profession</c:v>
                </c:pt>
                <c:pt idx="2">
                  <c:v>SOS suicide</c:v>
                </c:pt>
                <c:pt idx="3">
                  <c:v>Conseil de l'ordre national</c:v>
                </c:pt>
                <c:pt idx="4">
                  <c:v>Conseil de l'ordre départemental</c:v>
                </c:pt>
                <c:pt idx="5">
                  <c:v>Syndicat professionnel</c:v>
                </c:pt>
                <c:pt idx="6">
                  <c:v>Association professionnelle nationale</c:v>
                </c:pt>
                <c:pt idx="7">
                  <c:v>Association professionnelle régionale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0.07</c:v>
                </c:pt>
                <c:pt idx="1">
                  <c:v>0.04</c:v>
                </c:pt>
                <c:pt idx="2">
                  <c:v>0.05</c:v>
                </c:pt>
                <c:pt idx="3">
                  <c:v>0.1</c:v>
                </c:pt>
                <c:pt idx="4">
                  <c:v>0.14</c:v>
                </c:pt>
                <c:pt idx="5">
                  <c:v>0.16</c:v>
                </c:pt>
                <c:pt idx="6">
                  <c:v>0.35</c:v>
                </c:pt>
                <c:pt idx="7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4"/>
        <c:axId val="2024959840"/>
        <c:axId val="2024963648"/>
      </c:barChart>
      <c:catAx>
        <c:axId val="2024959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  <a:tailEnd type="none"/>
          </a:ln>
        </c:spPr>
        <c:txPr>
          <a:bodyPr/>
          <a:lstStyle/>
          <a:p>
            <a:pPr>
              <a:defRPr sz="1200">
                <a:solidFill>
                  <a:srgbClr val="003366"/>
                </a:solidFill>
              </a:defRPr>
            </a:pPr>
            <a:endParaRPr lang="fr-FR"/>
          </a:p>
        </c:txPr>
        <c:crossAx val="2024963648"/>
        <c:crosses val="autoZero"/>
        <c:auto val="1"/>
        <c:lblAlgn val="ctr"/>
        <c:lblOffset val="100"/>
        <c:noMultiLvlLbl val="0"/>
      </c:catAx>
      <c:valAx>
        <c:axId val="2024963648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one"/>
        <c:crossAx val="202495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9071725018081"/>
          <c:y val="0.0375"/>
          <c:w val="0.381761590962761"/>
          <c:h val="0.7856179405800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Autres</c:v>
                </c:pt>
                <c:pt idx="1">
                  <c:v>Sans importance</c:v>
                </c:pt>
                <c:pt idx="2">
                  <c:v>Addictologue</c:v>
                </c:pt>
                <c:pt idx="3">
                  <c:v>Médecin du travail</c:v>
                </c:pt>
                <c:pt idx="4">
                  <c:v>Psychiatre</c:v>
                </c:pt>
                <c:pt idx="5">
                  <c:v>Personne formée à l'écoute psychologique</c:v>
                </c:pt>
                <c:pt idx="6">
                  <c:v>Confrère de même spécialité</c:v>
                </c:pt>
                <c:pt idx="7">
                  <c:v>Psychologue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0.02</c:v>
                </c:pt>
                <c:pt idx="1">
                  <c:v>0.04</c:v>
                </c:pt>
                <c:pt idx="2">
                  <c:v>0.04</c:v>
                </c:pt>
                <c:pt idx="3">
                  <c:v>0.15</c:v>
                </c:pt>
                <c:pt idx="4">
                  <c:v>0.35</c:v>
                </c:pt>
                <c:pt idx="5">
                  <c:v>0.36</c:v>
                </c:pt>
                <c:pt idx="6">
                  <c:v>0.36</c:v>
                </c:pt>
                <c:pt idx="7">
                  <c:v>0.58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4"/>
        <c:axId val="2026872864"/>
        <c:axId val="2026876672"/>
      </c:barChart>
      <c:catAx>
        <c:axId val="20268728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  <a:tailEnd type="none"/>
          </a:ln>
        </c:spPr>
        <c:txPr>
          <a:bodyPr/>
          <a:lstStyle/>
          <a:p>
            <a:pPr>
              <a:defRPr sz="1200">
                <a:solidFill>
                  <a:srgbClr val="003366"/>
                </a:solidFill>
              </a:defRPr>
            </a:pPr>
            <a:endParaRPr lang="fr-FR"/>
          </a:p>
        </c:txPr>
        <c:crossAx val="2026876672"/>
        <c:crosses val="autoZero"/>
        <c:auto val="1"/>
        <c:lblAlgn val="ctr"/>
        <c:lblOffset val="100"/>
        <c:noMultiLvlLbl val="0"/>
      </c:catAx>
      <c:valAx>
        <c:axId val="2026876672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one"/>
        <c:crossAx val="202687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29166666666667"/>
          <c:y val="0.0300830771889543"/>
          <c:w val="0.473255461471178"/>
          <c:h val="0.85929936356277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Simple écoute psychologique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3366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0.02</c:v>
                </c:pt>
                <c:pt idx="1">
                  <c:v>0.03</c:v>
                </c:pt>
                <c:pt idx="2">
                  <c:v>0.03</c:v>
                </c:pt>
                <c:pt idx="3">
                  <c:v>0.02</c:v>
                </c:pt>
                <c:pt idx="4">
                  <c:v>0.02</c:v>
                </c:pt>
                <c:pt idx="5">
                  <c:v>0.01</c:v>
                </c:pt>
                <c:pt idx="6">
                  <c:v>0.06</c:v>
                </c:pt>
                <c:pt idx="7">
                  <c:v>0.03</c:v>
                </c:pt>
                <c:pt idx="9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Ecoute psychologique et orientation vers différents services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Feuil1!$C$2:$C$11</c:f>
              <c:numCache>
                <c:formatCode>0%</c:formatCode>
                <c:ptCount val="10"/>
                <c:pt idx="0">
                  <c:v>0.37</c:v>
                </c:pt>
                <c:pt idx="1">
                  <c:v>0.26</c:v>
                </c:pt>
                <c:pt idx="2">
                  <c:v>0.24</c:v>
                </c:pt>
                <c:pt idx="3">
                  <c:v>0.24</c:v>
                </c:pt>
                <c:pt idx="4">
                  <c:v>0.19</c:v>
                </c:pt>
                <c:pt idx="5">
                  <c:v>0.31</c:v>
                </c:pt>
                <c:pt idx="6">
                  <c:v>0.23</c:v>
                </c:pt>
                <c:pt idx="7">
                  <c:v>0.25</c:v>
                </c:pt>
                <c:pt idx="9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Ecoute psychologique/orientation et suivi/accompagnement</c:v>
                </c:pt>
              </c:strCache>
            </c:strRef>
          </c:tx>
          <c:spPr>
            <a:solidFill>
              <a:srgbClr val="0033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Feuil1!$D$2:$D$11</c:f>
              <c:numCache>
                <c:formatCode>0%</c:formatCode>
                <c:ptCount val="10"/>
                <c:pt idx="0">
                  <c:v>0.6</c:v>
                </c:pt>
                <c:pt idx="1">
                  <c:v>0.68</c:v>
                </c:pt>
                <c:pt idx="2">
                  <c:v>0.71</c:v>
                </c:pt>
                <c:pt idx="3">
                  <c:v>0.73</c:v>
                </c:pt>
                <c:pt idx="4">
                  <c:v>0.78</c:v>
                </c:pt>
                <c:pt idx="5">
                  <c:v>0.67</c:v>
                </c:pt>
                <c:pt idx="6">
                  <c:v>0.68</c:v>
                </c:pt>
                <c:pt idx="7">
                  <c:v>0.71</c:v>
                </c:pt>
                <c:pt idx="9">
                  <c:v>0.71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Autres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248019371115747"/>
                  <c:y val="-1.026476086668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2046166321399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38580791062449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65346247410498"/>
                  <c:y val="-0.00279951257620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22046166321399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165346247410498"/>
                  <c:y val="-0.00279951257620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248019371115747"/>
                  <c:y val="-0.00279951257620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220461663213997"/>
                  <c:y val="-0.00279951257620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003366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Feuil1!$E$2:$E$11</c:f>
              <c:numCache>
                <c:formatCode>0%</c:formatCode>
                <c:ptCount val="10"/>
                <c:pt idx="0">
                  <c:v>0.01</c:v>
                </c:pt>
                <c:pt idx="1">
                  <c:v>0.03</c:v>
                </c:pt>
                <c:pt idx="2">
                  <c:v>0.02</c:v>
                </c:pt>
                <c:pt idx="3">
                  <c:v>0.01</c:v>
                </c:pt>
                <c:pt idx="5">
                  <c:v>0.01</c:v>
                </c:pt>
                <c:pt idx="6">
                  <c:v>0.02</c:v>
                </c:pt>
                <c:pt idx="7">
                  <c:v>0.01</c:v>
                </c:pt>
                <c:pt idx="9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7318480"/>
        <c:axId val="2027322512"/>
      </c:barChart>
      <c:catAx>
        <c:axId val="20273184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27322512"/>
        <c:crosses val="autoZero"/>
        <c:auto val="1"/>
        <c:lblAlgn val="ctr"/>
        <c:lblOffset val="100"/>
        <c:noMultiLvlLbl val="0"/>
      </c:catAx>
      <c:valAx>
        <c:axId val="20273225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27318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"/>
          <c:y val="0.876020185791322"/>
          <c:w val="0.721667150192329"/>
          <c:h val="0.123979814208678"/>
        </c:manualLayout>
      </c:layout>
      <c:overlay val="0"/>
      <c:txPr>
        <a:bodyPr/>
        <a:lstStyle/>
        <a:p>
          <a:pPr>
            <a:defRPr sz="1000">
              <a:solidFill>
                <a:srgbClr val="003366"/>
              </a:solidFill>
              <a:latin typeface="Calibri Light" panose="020F03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681500915689"/>
          <c:y val="0.0916723538654435"/>
          <c:w val="0.669980040254896"/>
          <c:h val="0.9083276948151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Simple écoute psychologique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0.0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3366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Mixte</c:v>
                </c:pt>
                <c:pt idx="1">
                  <c:v>Public</c:v>
                </c:pt>
                <c:pt idx="2">
                  <c:v>Privé</c:v>
                </c:pt>
                <c:pt idx="4">
                  <c:v>F</c:v>
                </c:pt>
                <c:pt idx="5">
                  <c:v>H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0.05</c:v>
                </c:pt>
                <c:pt idx="1">
                  <c:v>0.03</c:v>
                </c:pt>
                <c:pt idx="2">
                  <c:v>0.03</c:v>
                </c:pt>
                <c:pt idx="4">
                  <c:v>0.02</c:v>
                </c:pt>
                <c:pt idx="5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Ecoute psychologique et orientation vers différents services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Mixte</c:v>
                </c:pt>
                <c:pt idx="1">
                  <c:v>Public</c:v>
                </c:pt>
                <c:pt idx="2">
                  <c:v>Privé</c:v>
                </c:pt>
                <c:pt idx="4">
                  <c:v>F</c:v>
                </c:pt>
                <c:pt idx="5">
                  <c:v>H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0.26</c:v>
                </c:pt>
                <c:pt idx="1">
                  <c:v>0.25</c:v>
                </c:pt>
                <c:pt idx="2">
                  <c:v>0.24</c:v>
                </c:pt>
                <c:pt idx="4">
                  <c:v>0.25</c:v>
                </c:pt>
                <c:pt idx="5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Ecoute psychologique orientation et suivi / accompagnement</c:v>
                </c:pt>
              </c:strCache>
            </c:strRef>
          </c:tx>
          <c:spPr>
            <a:solidFill>
              <a:srgbClr val="0033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Mixte</c:v>
                </c:pt>
                <c:pt idx="1">
                  <c:v>Public</c:v>
                </c:pt>
                <c:pt idx="2">
                  <c:v>Privé</c:v>
                </c:pt>
                <c:pt idx="4">
                  <c:v>F</c:v>
                </c:pt>
                <c:pt idx="5">
                  <c:v>H</c:v>
                </c:pt>
              </c:strCache>
            </c:strRef>
          </c:cat>
          <c:val>
            <c:numRef>
              <c:f>Feuil1!$D$2:$D$7</c:f>
              <c:numCache>
                <c:formatCode>0%</c:formatCode>
                <c:ptCount val="6"/>
                <c:pt idx="0">
                  <c:v>0.68</c:v>
                </c:pt>
                <c:pt idx="1">
                  <c:v>0.71</c:v>
                </c:pt>
                <c:pt idx="2">
                  <c:v>0.72</c:v>
                </c:pt>
                <c:pt idx="4">
                  <c:v>0.72</c:v>
                </c:pt>
                <c:pt idx="5">
                  <c:v>0.68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315529812132432"/>
                  <c:y val="-0.00941206114875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944122651655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354971038648986"/>
                  <c:y val="-0.00470603057437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315529812132432"/>
                  <c:y val="-0.0141180917231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27608858561587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3366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Mixte</c:v>
                </c:pt>
                <c:pt idx="1">
                  <c:v>Public</c:v>
                </c:pt>
                <c:pt idx="2">
                  <c:v>Privé</c:v>
                </c:pt>
                <c:pt idx="4">
                  <c:v>F</c:v>
                </c:pt>
                <c:pt idx="5">
                  <c:v>H</c:v>
                </c:pt>
              </c:strCache>
            </c:strRef>
          </c:cat>
          <c:val>
            <c:numRef>
              <c:f>Feuil1!$E$2:$E$7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4">
                  <c:v>0.01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8364048"/>
        <c:axId val="2018368048"/>
      </c:barChart>
      <c:catAx>
        <c:axId val="20183640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18368048"/>
        <c:crosses val="autoZero"/>
        <c:auto val="1"/>
        <c:lblAlgn val="ctr"/>
        <c:lblOffset val="100"/>
        <c:noMultiLvlLbl val="0"/>
      </c:catAx>
      <c:valAx>
        <c:axId val="20183680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18364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9071725018081"/>
          <c:y val="0.0375"/>
          <c:w val="0.381761590962761"/>
          <c:h val="0.8409323326771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Autres</c:v>
                </c:pt>
                <c:pt idx="1">
                  <c:v>Informations administratives</c:v>
                </c:pt>
                <c:pt idx="2">
                  <c:v>Association d'entraide</c:v>
                </c:pt>
                <c:pt idx="3">
                  <c:v>Informations juridiques</c:v>
                </c:pt>
                <c:pt idx="4">
                  <c:v>Services de remplacement</c:v>
                </c:pt>
                <c:pt idx="5">
                  <c:v>Site internet avec des informations</c:v>
                </c:pt>
                <c:pt idx="6">
                  <c:v>Orientation vers structures dédiées aux PDS</c:v>
                </c:pt>
                <c:pt idx="7">
                  <c:v>Consultations physiques avec des médecins généralistes ou spécialistes, psychiatres ou psychologues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0.01</c:v>
                </c:pt>
                <c:pt idx="1">
                  <c:v>0.26</c:v>
                </c:pt>
                <c:pt idx="2">
                  <c:v>0.27</c:v>
                </c:pt>
                <c:pt idx="3">
                  <c:v>0.29</c:v>
                </c:pt>
                <c:pt idx="4">
                  <c:v>0.33</c:v>
                </c:pt>
                <c:pt idx="5">
                  <c:v>0.45</c:v>
                </c:pt>
                <c:pt idx="6">
                  <c:v>0.56</c:v>
                </c:pt>
                <c:pt idx="7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4"/>
        <c:axId val="2027405904"/>
        <c:axId val="2027409712"/>
      </c:barChart>
      <c:catAx>
        <c:axId val="20274059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  <a:tailEnd type="none"/>
          </a:ln>
        </c:spPr>
        <c:txPr>
          <a:bodyPr/>
          <a:lstStyle/>
          <a:p>
            <a:pPr>
              <a:defRPr sz="1200">
                <a:solidFill>
                  <a:srgbClr val="003366"/>
                </a:solidFill>
              </a:defRPr>
            </a:pPr>
            <a:endParaRPr lang="fr-FR"/>
          </a:p>
        </c:txPr>
        <c:crossAx val="2027409712"/>
        <c:crosses val="autoZero"/>
        <c:auto val="1"/>
        <c:lblAlgn val="ctr"/>
        <c:lblOffset val="100"/>
        <c:noMultiLvlLbl val="0"/>
      </c:catAx>
      <c:valAx>
        <c:axId val="2027409712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one"/>
        <c:crossAx val="202740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29166666666667"/>
          <c:y val="0.0720757658320151"/>
          <c:w val="0.343020177165354"/>
          <c:h val="0.8201061874959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QUALITE DES SOINS TOUT A FAIT AFFECTEE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.00416666666666667"/>
                  <c:y val="-1.026476086668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208333333333333"/>
                  <c:y val="-0.00279951257620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625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625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0.07</c:v>
                </c:pt>
                <c:pt idx="1">
                  <c:v>0.14</c:v>
                </c:pt>
                <c:pt idx="2">
                  <c:v>0.1</c:v>
                </c:pt>
                <c:pt idx="3">
                  <c:v>0.06</c:v>
                </c:pt>
                <c:pt idx="4">
                  <c:v>0.15</c:v>
                </c:pt>
                <c:pt idx="5">
                  <c:v>0.06</c:v>
                </c:pt>
                <c:pt idx="6">
                  <c:v>0.16</c:v>
                </c:pt>
                <c:pt idx="7">
                  <c:v>0.09</c:v>
                </c:pt>
                <c:pt idx="9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PROBABLEMENT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Feuil1!$C$2:$C$11</c:f>
              <c:numCache>
                <c:formatCode>0%</c:formatCode>
                <c:ptCount val="10"/>
                <c:pt idx="0">
                  <c:v>0.26</c:v>
                </c:pt>
                <c:pt idx="1">
                  <c:v>0.37</c:v>
                </c:pt>
                <c:pt idx="2">
                  <c:v>0.49</c:v>
                </c:pt>
                <c:pt idx="3">
                  <c:v>0.34</c:v>
                </c:pt>
                <c:pt idx="4">
                  <c:v>0.47</c:v>
                </c:pt>
                <c:pt idx="5">
                  <c:v>0.27</c:v>
                </c:pt>
                <c:pt idx="6">
                  <c:v>0.49</c:v>
                </c:pt>
                <c:pt idx="7">
                  <c:v>0.28</c:v>
                </c:pt>
                <c:pt idx="9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PROBABLEMENT PAS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Feuil1!$D$2:$D$11</c:f>
              <c:numCache>
                <c:formatCode>General</c:formatCode>
                <c:ptCount val="10"/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Feuil1!$E$2:$E$11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8234016"/>
        <c:axId val="2028237360"/>
      </c:barChart>
      <c:catAx>
        <c:axId val="20282340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28237360"/>
        <c:crosses val="autoZero"/>
        <c:auto val="1"/>
        <c:lblAlgn val="ctr"/>
        <c:lblOffset val="100"/>
        <c:noMultiLvlLbl val="0"/>
      </c:catAx>
      <c:valAx>
        <c:axId val="20282373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2823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0416666666666667"/>
          <c:y val="0.892903434009978"/>
          <c:w val="0.95625"/>
          <c:h val="0.0595048521945533"/>
        </c:manualLayout>
      </c:layout>
      <c:overlay val="0"/>
      <c:txPr>
        <a:bodyPr/>
        <a:lstStyle/>
        <a:p>
          <a:pPr>
            <a:defRPr sz="1000" baseline="0">
              <a:solidFill>
                <a:srgbClr val="003366"/>
              </a:solidFill>
              <a:latin typeface="Calibri Light" panose="020F03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7267587552"/>
          <c:y val="0.0720757658320151"/>
          <c:w val="0.803539961609204"/>
          <c:h val="0.8201061874959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Orthopédistes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PROBABLEMENT OUI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Orthopédistes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PROBABLEMENT NON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Orthopédistes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Feuil1!$D$2:$D$11</c:f>
              <c:numCache>
                <c:formatCode>0%</c:formatCode>
                <c:ptCount val="10"/>
                <c:pt idx="0">
                  <c:v>0.53</c:v>
                </c:pt>
                <c:pt idx="1">
                  <c:v>0.34</c:v>
                </c:pt>
                <c:pt idx="2">
                  <c:v>0.31</c:v>
                </c:pt>
                <c:pt idx="3">
                  <c:v>0.48</c:v>
                </c:pt>
                <c:pt idx="4">
                  <c:v>0.28</c:v>
                </c:pt>
                <c:pt idx="5">
                  <c:v>0.44</c:v>
                </c:pt>
                <c:pt idx="6">
                  <c:v>0.3</c:v>
                </c:pt>
                <c:pt idx="7">
                  <c:v>0.46</c:v>
                </c:pt>
                <c:pt idx="9">
                  <c:v>0.39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Orthopédistes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Feuil1!$E$2:$E$11</c:f>
              <c:numCache>
                <c:formatCode>0%</c:formatCode>
                <c:ptCount val="10"/>
                <c:pt idx="0">
                  <c:v>0.14</c:v>
                </c:pt>
                <c:pt idx="1">
                  <c:v>0.15</c:v>
                </c:pt>
                <c:pt idx="2">
                  <c:v>0.1</c:v>
                </c:pt>
                <c:pt idx="3">
                  <c:v>0.12</c:v>
                </c:pt>
                <c:pt idx="4">
                  <c:v>0.1</c:v>
                </c:pt>
                <c:pt idx="5">
                  <c:v>0.22</c:v>
                </c:pt>
                <c:pt idx="6">
                  <c:v>0.05</c:v>
                </c:pt>
                <c:pt idx="7">
                  <c:v>0.17</c:v>
                </c:pt>
                <c:pt idx="9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8356448"/>
        <c:axId val="2028359792"/>
      </c:barChart>
      <c:catAx>
        <c:axId val="20283564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28359792"/>
        <c:crosses val="autoZero"/>
        <c:auto val="1"/>
        <c:lblAlgn val="ctr"/>
        <c:lblOffset val="100"/>
        <c:noMultiLvlLbl val="0"/>
      </c:catAx>
      <c:valAx>
        <c:axId val="2028359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835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7267587552"/>
          <c:y val="0.0300830771889543"/>
          <c:w val="0.803539961609204"/>
          <c:h val="0.876096439020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Orthopédistes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PROBABLEMENT OUI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Orthopédistes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PROBABLEMENT NON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Orthopédistes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Feuil1!$D$2:$D$11</c:f>
              <c:numCache>
                <c:formatCode>0%</c:formatCode>
                <c:ptCount val="10"/>
                <c:pt idx="0">
                  <c:v>0.18</c:v>
                </c:pt>
                <c:pt idx="1">
                  <c:v>0.15</c:v>
                </c:pt>
                <c:pt idx="2">
                  <c:v>0.21</c:v>
                </c:pt>
                <c:pt idx="3">
                  <c:v>0.14</c:v>
                </c:pt>
                <c:pt idx="4">
                  <c:v>0.15</c:v>
                </c:pt>
                <c:pt idx="5">
                  <c:v>0.07</c:v>
                </c:pt>
                <c:pt idx="6">
                  <c:v>0.2</c:v>
                </c:pt>
                <c:pt idx="7">
                  <c:v>0.15</c:v>
                </c:pt>
                <c:pt idx="9">
                  <c:v>0.15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Orthopédistes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Feuil1!$E$2:$E$11</c:f>
              <c:numCache>
                <c:formatCode>0%</c:formatCode>
                <c:ptCount val="10"/>
                <c:pt idx="0">
                  <c:v>0.02</c:v>
                </c:pt>
                <c:pt idx="1">
                  <c:v>0.06</c:v>
                </c:pt>
                <c:pt idx="2">
                  <c:v>0.05</c:v>
                </c:pt>
                <c:pt idx="3">
                  <c:v>0.02</c:v>
                </c:pt>
                <c:pt idx="4">
                  <c:v>0.04</c:v>
                </c:pt>
                <c:pt idx="5">
                  <c:v>0.01</c:v>
                </c:pt>
                <c:pt idx="6">
                  <c:v>0.03</c:v>
                </c:pt>
                <c:pt idx="7">
                  <c:v>0.02</c:v>
                </c:pt>
                <c:pt idx="9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4287472"/>
        <c:axId val="2024290816"/>
      </c:barChart>
      <c:catAx>
        <c:axId val="20242874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24290816"/>
        <c:crosses val="autoZero"/>
        <c:auto val="1"/>
        <c:lblAlgn val="ctr"/>
        <c:lblOffset val="100"/>
        <c:noMultiLvlLbl val="0"/>
      </c:catAx>
      <c:valAx>
        <c:axId val="2024290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428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744927635485"/>
          <c:y val="0.034042828882914"/>
          <c:w val="0.490255072364515"/>
          <c:h val="0.8409323326771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Autre</c:v>
                </c:pt>
                <c:pt idx="1">
                  <c:v>L'appel à l'aide ne sert à rien</c:v>
                </c:pt>
                <c:pt idx="2">
                  <c:v>Sentiment de culpabilité</c:v>
                </c:pt>
                <c:pt idx="3">
                  <c:v>Ne souhaitent pas que cette situation soit connue</c:v>
                </c:pt>
                <c:pt idx="4">
                  <c:v>Ne peuvent s'offrir le "luxe économique" d'être en "arrêt maladie"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0.06</c:v>
                </c:pt>
                <c:pt idx="1">
                  <c:v>0.17</c:v>
                </c:pt>
                <c:pt idx="2">
                  <c:v>0.42</c:v>
                </c:pt>
                <c:pt idx="3">
                  <c:v>0.69</c:v>
                </c:pt>
                <c:pt idx="4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4"/>
        <c:axId val="2028785696"/>
        <c:axId val="2028789504"/>
      </c:barChart>
      <c:catAx>
        <c:axId val="20287856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  <a:tailEnd type="none"/>
          </a:ln>
        </c:spPr>
        <c:txPr>
          <a:bodyPr/>
          <a:lstStyle/>
          <a:p>
            <a:pPr>
              <a:defRPr sz="1200">
                <a:solidFill>
                  <a:srgbClr val="003366"/>
                </a:solidFill>
              </a:defRPr>
            </a:pPr>
            <a:endParaRPr lang="fr-FR"/>
          </a:p>
        </c:txPr>
        <c:crossAx val="2028789504"/>
        <c:crosses val="autoZero"/>
        <c:auto val="1"/>
        <c:lblAlgn val="ctr"/>
        <c:lblOffset val="100"/>
        <c:noMultiLvlLbl val="0"/>
      </c:catAx>
      <c:valAx>
        <c:axId val="2028789504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one"/>
        <c:crossAx val="202878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29166666666667"/>
          <c:y val="0.0300830771889543"/>
          <c:w val="0.473255461471178"/>
          <c:h val="0.8592993635627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3366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Orthopédistes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Feuil1!$B$2:$B$11</c:f>
              <c:numCache>
                <c:formatCode>_-* #,##0\ _€_-;\-* #,##0\ _€_-;_-* "-"??\ _€_-;_-@_-</c:formatCode>
                <c:ptCount val="10"/>
                <c:pt idx="0">
                  <c:v>16.0</c:v>
                </c:pt>
                <c:pt idx="1">
                  <c:v>24.0</c:v>
                </c:pt>
                <c:pt idx="2">
                  <c:v>19.0</c:v>
                </c:pt>
                <c:pt idx="3">
                  <c:v>16.0</c:v>
                </c:pt>
                <c:pt idx="4">
                  <c:v>36.0</c:v>
                </c:pt>
                <c:pt idx="5">
                  <c:v>18.0</c:v>
                </c:pt>
                <c:pt idx="6">
                  <c:v>29.0</c:v>
                </c:pt>
                <c:pt idx="7">
                  <c:v>24.0</c:v>
                </c:pt>
                <c:pt idx="9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9063008"/>
        <c:axId val="2029066368"/>
      </c:barChart>
      <c:catAx>
        <c:axId val="2029063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29066368"/>
        <c:crosses val="autoZero"/>
        <c:auto val="1"/>
        <c:lblAlgn val="ctr"/>
        <c:lblOffset val="100"/>
        <c:noMultiLvlLbl val="0"/>
      </c:catAx>
      <c:valAx>
        <c:axId val="2029066368"/>
        <c:scaling>
          <c:orientation val="minMax"/>
          <c:max val="100.0"/>
          <c:min val="0.0"/>
        </c:scaling>
        <c:delete val="1"/>
        <c:axPos val="b"/>
        <c:numFmt formatCode="_-* #,##0\ _€_-;\-* #,##0\ _€_-;_-* &quot;-&quot;??\ _€_-;_-@_-" sourceLinked="1"/>
        <c:majorTickMark val="out"/>
        <c:minorTickMark val="none"/>
        <c:tickLblPos val="nextTo"/>
        <c:crossAx val="2029063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127296950532"/>
          <c:y val="0.0662557961396102"/>
          <c:w val="0.788355939600835"/>
          <c:h val="0.8917883393073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3366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Mixte</c:v>
                </c:pt>
                <c:pt idx="1">
                  <c:v>Public</c:v>
                </c:pt>
                <c:pt idx="2">
                  <c:v>Privé</c:v>
                </c:pt>
                <c:pt idx="4">
                  <c:v>F</c:v>
                </c:pt>
                <c:pt idx="5">
                  <c:v>H</c:v>
                </c:pt>
              </c:strCache>
            </c:strRef>
          </c:cat>
          <c:val>
            <c:numRef>
              <c:f>Feuil1!$B$2:$B$7</c:f>
              <c:numCache>
                <c:formatCode>_-* #,##0\ _€_-;\-* #,##0\ _€_-;_-* "-"??\ _€_-;_-@_-</c:formatCode>
                <c:ptCount val="6"/>
                <c:pt idx="0">
                  <c:v>20.0</c:v>
                </c:pt>
                <c:pt idx="1">
                  <c:v>23.0</c:v>
                </c:pt>
                <c:pt idx="2">
                  <c:v>33.0</c:v>
                </c:pt>
                <c:pt idx="4">
                  <c:v>22.0</c:v>
                </c:pt>
                <c:pt idx="5">
                  <c:v>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9216256"/>
        <c:axId val="2029219584"/>
      </c:barChart>
      <c:catAx>
        <c:axId val="20292162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29219584"/>
        <c:crosses val="autoZero"/>
        <c:auto val="1"/>
        <c:lblAlgn val="ctr"/>
        <c:lblOffset val="100"/>
        <c:noMultiLvlLbl val="0"/>
      </c:catAx>
      <c:valAx>
        <c:axId val="2029219584"/>
        <c:scaling>
          <c:orientation val="minMax"/>
          <c:max val="100.0"/>
          <c:min val="0.0"/>
        </c:scaling>
        <c:delete val="1"/>
        <c:axPos val="b"/>
        <c:numFmt formatCode="_-* #,##0\ _€_-;\-* #,##0\ _€_-;_-* &quot;-&quot;??\ _€_-;_-@_-" sourceLinked="1"/>
        <c:majorTickMark val="out"/>
        <c:minorTickMark val="none"/>
        <c:tickLblPos val="nextTo"/>
        <c:crossAx val="2029216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9071725018081"/>
          <c:y val="0.0375"/>
          <c:w val="0.381761590962761"/>
          <c:h val="0.8409323326771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Autres</c:v>
                </c:pt>
                <c:pt idx="1">
                  <c:v>Assurances privées</c:v>
                </c:pt>
                <c:pt idx="2">
                  <c:v>Syndicats professionnels</c:v>
                </c:pt>
                <c:pt idx="3">
                  <c:v>CNAM</c:v>
                </c:pt>
                <c:pt idx="4">
                  <c:v>Ordres professionnels</c:v>
                </c:pt>
                <c:pt idx="5">
                  <c:v>Etat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0.04</c:v>
                </c:pt>
                <c:pt idx="1">
                  <c:v>0.15</c:v>
                </c:pt>
                <c:pt idx="2">
                  <c:v>0.31</c:v>
                </c:pt>
                <c:pt idx="3">
                  <c:v>0.47</c:v>
                </c:pt>
                <c:pt idx="4">
                  <c:v>0.49</c:v>
                </c:pt>
                <c:pt idx="5">
                  <c:v>0.57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4"/>
        <c:axId val="2025555120"/>
        <c:axId val="2025558928"/>
      </c:barChart>
      <c:catAx>
        <c:axId val="20255551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  <a:tailEnd type="none"/>
          </a:ln>
        </c:spPr>
        <c:txPr>
          <a:bodyPr/>
          <a:lstStyle/>
          <a:p>
            <a:pPr>
              <a:defRPr sz="1200">
                <a:solidFill>
                  <a:srgbClr val="003366"/>
                </a:solidFill>
              </a:defRPr>
            </a:pPr>
            <a:endParaRPr lang="fr-FR"/>
          </a:p>
        </c:txPr>
        <c:crossAx val="2025558928"/>
        <c:crosses val="autoZero"/>
        <c:auto val="1"/>
        <c:lblAlgn val="ctr"/>
        <c:lblOffset val="100"/>
        <c:noMultiLvlLbl val="0"/>
      </c:catAx>
      <c:valAx>
        <c:axId val="2025558928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one"/>
        <c:crossAx val="202555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50517012711118"/>
          <c:y val="0.151698769672142"/>
          <c:w val="0.489119846011197"/>
          <c:h val="0.71849871036261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3366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bubble3D val="0"/>
            <c:spPr>
              <a:solidFill>
                <a:schemeClr val="bg2"/>
              </a:solidFill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Calibri Light" panose="020F03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Calibri Light" panose="020F03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745296416708724"/>
                  <c:y val="-0.0821109364008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Feuil1!$A$2:$A$6</c:f>
              <c:strCache>
                <c:ptCount val="5"/>
                <c:pt idx="0">
                  <c:v>Immédiat</c:v>
                </c:pt>
                <c:pt idx="1">
                  <c:v>Horizon 3 ans</c:v>
                </c:pt>
                <c:pt idx="2">
                  <c:v>Horizon 5 ans</c:v>
                </c:pt>
                <c:pt idx="3">
                  <c:v>Inutile</c:v>
                </c:pt>
                <c:pt idx="4">
                  <c:v>Autres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0.72</c:v>
                </c:pt>
                <c:pt idx="1">
                  <c:v>0.2</c:v>
                </c:pt>
                <c:pt idx="2">
                  <c:v>0.05</c:v>
                </c:pt>
                <c:pt idx="3">
                  <c:v>0.01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legend>
      <c:legendPos val="r"/>
      <c:layout/>
      <c:overlay val="0"/>
      <c:txPr>
        <a:bodyPr/>
        <a:lstStyle/>
        <a:p>
          <a:pPr>
            <a:defRPr sz="1200">
              <a:solidFill>
                <a:srgbClr val="003366"/>
              </a:solidFill>
              <a:latin typeface="Calibri Light" panose="020F03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744927635485"/>
          <c:y val="0.034042828882914"/>
          <c:w val="0.490255072364515"/>
          <c:h val="0.8409323326771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Autres</c:v>
                </c:pt>
                <c:pt idx="1">
                  <c:v>Contact téléphonique</c:v>
                </c:pt>
                <c:pt idx="2">
                  <c:v>Contact direct (rencontres régionales)</c:v>
                </c:pt>
                <c:pt idx="3">
                  <c:v>Courrier</c:v>
                </c:pt>
                <c:pt idx="4">
                  <c:v>Presse professionnelle</c:v>
                </c:pt>
                <c:pt idx="5">
                  <c:v>Site internet dédié</c:v>
                </c:pt>
                <c:pt idx="6">
                  <c:v>E-mails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0.02</c:v>
                </c:pt>
                <c:pt idx="1">
                  <c:v>0.12</c:v>
                </c:pt>
                <c:pt idx="2">
                  <c:v>0.28</c:v>
                </c:pt>
                <c:pt idx="3">
                  <c:v>0.36</c:v>
                </c:pt>
                <c:pt idx="4">
                  <c:v>0.4</c:v>
                </c:pt>
                <c:pt idx="5">
                  <c:v>0.53</c:v>
                </c:pt>
                <c:pt idx="6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4"/>
        <c:axId val="2029365552"/>
        <c:axId val="2029369360"/>
      </c:barChart>
      <c:catAx>
        <c:axId val="2029365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  <a:tailEnd type="none"/>
          </a:ln>
        </c:spPr>
        <c:txPr>
          <a:bodyPr/>
          <a:lstStyle/>
          <a:p>
            <a:pPr>
              <a:defRPr sz="1200">
                <a:solidFill>
                  <a:srgbClr val="003366"/>
                </a:solidFill>
              </a:defRPr>
            </a:pPr>
            <a:endParaRPr lang="fr-FR"/>
          </a:p>
        </c:txPr>
        <c:crossAx val="2029369360"/>
        <c:crosses val="autoZero"/>
        <c:auto val="1"/>
        <c:lblAlgn val="ctr"/>
        <c:lblOffset val="100"/>
        <c:noMultiLvlLbl val="0"/>
      </c:catAx>
      <c:valAx>
        <c:axId val="2029369360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one"/>
        <c:crossAx val="202936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7267587552"/>
          <c:y val="0.0300830771889543"/>
          <c:w val="0.803539961609204"/>
          <c:h val="0.876096439020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3366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0.07</c:v>
                </c:pt>
                <c:pt idx="1">
                  <c:v>0.07</c:v>
                </c:pt>
                <c:pt idx="2">
                  <c:v>0.05</c:v>
                </c:pt>
                <c:pt idx="3">
                  <c:v>0.08</c:v>
                </c:pt>
                <c:pt idx="4">
                  <c:v>0.1</c:v>
                </c:pt>
                <c:pt idx="5">
                  <c:v>0.04</c:v>
                </c:pt>
                <c:pt idx="6">
                  <c:v>0.07</c:v>
                </c:pt>
                <c:pt idx="7">
                  <c:v>0.06</c:v>
                </c:pt>
                <c:pt idx="9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4330784"/>
        <c:axId val="2024334144"/>
      </c:barChart>
      <c:catAx>
        <c:axId val="20243307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24334144"/>
        <c:crosses val="autoZero"/>
        <c:auto val="1"/>
        <c:lblAlgn val="ctr"/>
        <c:lblOffset val="100"/>
        <c:noMultiLvlLbl val="0"/>
      </c:catAx>
      <c:valAx>
        <c:axId val="2024334144"/>
        <c:scaling>
          <c:orientation val="minMax"/>
          <c:max val="1.0"/>
        </c:scaling>
        <c:delete val="1"/>
        <c:axPos val="b"/>
        <c:numFmt formatCode="0%" sourceLinked="1"/>
        <c:majorTickMark val="out"/>
        <c:minorTickMark val="none"/>
        <c:tickLblPos val="nextTo"/>
        <c:crossAx val="202433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29166666666667"/>
          <c:y val="0.0300830771889543"/>
          <c:w val="0.793225825785439"/>
          <c:h val="0.8760964390200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0.53</c:v>
                </c:pt>
                <c:pt idx="1">
                  <c:v>0.36</c:v>
                </c:pt>
                <c:pt idx="2">
                  <c:v>0.5</c:v>
                </c:pt>
                <c:pt idx="3">
                  <c:v>0.57</c:v>
                </c:pt>
                <c:pt idx="4">
                  <c:v>0.53</c:v>
                </c:pt>
                <c:pt idx="5">
                  <c:v>0.59</c:v>
                </c:pt>
                <c:pt idx="6">
                  <c:v>0.46</c:v>
                </c:pt>
                <c:pt idx="7">
                  <c:v>0.58</c:v>
                </c:pt>
                <c:pt idx="9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Feuil1!$C$2:$C$11</c:f>
              <c:numCache>
                <c:formatCode>0%</c:formatCode>
                <c:ptCount val="10"/>
                <c:pt idx="0">
                  <c:v>0.47</c:v>
                </c:pt>
                <c:pt idx="1">
                  <c:v>0.64</c:v>
                </c:pt>
                <c:pt idx="2">
                  <c:v>0.5</c:v>
                </c:pt>
                <c:pt idx="3">
                  <c:v>0.43</c:v>
                </c:pt>
                <c:pt idx="4">
                  <c:v>0.47</c:v>
                </c:pt>
                <c:pt idx="5">
                  <c:v>0.41</c:v>
                </c:pt>
                <c:pt idx="6">
                  <c:v>0.54</c:v>
                </c:pt>
                <c:pt idx="7">
                  <c:v>0.42</c:v>
                </c:pt>
                <c:pt idx="9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7942128"/>
        <c:axId val="2017945472"/>
      </c:barChart>
      <c:catAx>
        <c:axId val="20179421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17945472"/>
        <c:crosses val="autoZero"/>
        <c:auto val="1"/>
        <c:lblAlgn val="ctr"/>
        <c:lblOffset val="100"/>
        <c:noMultiLvlLbl val="0"/>
      </c:catAx>
      <c:valAx>
        <c:axId val="20179454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1794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"/>
          <c:y val="0.906900996890998"/>
          <c:w val="0.839148720317625"/>
          <c:h val="0.0595049212598425"/>
        </c:manualLayout>
      </c:layout>
      <c:overlay val="0"/>
      <c:txPr>
        <a:bodyPr/>
        <a:lstStyle/>
        <a:p>
          <a:pPr>
            <a:defRPr sz="1200">
              <a:solidFill>
                <a:srgbClr val="003366"/>
              </a:solidFill>
              <a:latin typeface="Calibri Light" panose="020F03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29166666666667"/>
          <c:y val="0.0104864891555259"/>
          <c:w val="0.793225825785439"/>
          <c:h val="0.5261573669944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Mixte</c:v>
                </c:pt>
                <c:pt idx="1">
                  <c:v>lib</c:v>
                </c:pt>
                <c:pt idx="2">
                  <c:v>hop</c:v>
                </c:pt>
                <c:pt idx="4">
                  <c:v>F</c:v>
                </c:pt>
                <c:pt idx="5">
                  <c:v>H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0.49</c:v>
                </c:pt>
                <c:pt idx="1">
                  <c:v>0.54</c:v>
                </c:pt>
                <c:pt idx="2">
                  <c:v>0.52</c:v>
                </c:pt>
                <c:pt idx="4">
                  <c:v>0.54</c:v>
                </c:pt>
                <c:pt idx="5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Mixte</c:v>
                </c:pt>
                <c:pt idx="1">
                  <c:v>lib</c:v>
                </c:pt>
                <c:pt idx="2">
                  <c:v>hop</c:v>
                </c:pt>
                <c:pt idx="4">
                  <c:v>F</c:v>
                </c:pt>
                <c:pt idx="5">
                  <c:v>H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0.51</c:v>
                </c:pt>
                <c:pt idx="1">
                  <c:v>0.46</c:v>
                </c:pt>
                <c:pt idx="2">
                  <c:v>0.48</c:v>
                </c:pt>
                <c:pt idx="4">
                  <c:v>0.46</c:v>
                </c:pt>
                <c:pt idx="5">
                  <c:v>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4711408"/>
        <c:axId val="2024714720"/>
      </c:barChart>
      <c:catAx>
        <c:axId val="2024711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24714720"/>
        <c:crosses val="autoZero"/>
        <c:auto val="1"/>
        <c:lblAlgn val="ctr"/>
        <c:lblOffset val="100"/>
        <c:noMultiLvlLbl val="0"/>
      </c:catAx>
      <c:valAx>
        <c:axId val="20247147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2471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185651886632479"/>
          <c:y val="0.621350714118184"/>
          <c:w val="0.839148720317625"/>
          <c:h val="0.0595049212598425"/>
        </c:manualLayout>
      </c:layout>
      <c:overlay val="0"/>
      <c:txPr>
        <a:bodyPr/>
        <a:lstStyle/>
        <a:p>
          <a:pPr>
            <a:defRPr sz="1200">
              <a:solidFill>
                <a:srgbClr val="003366"/>
              </a:solidFill>
              <a:latin typeface="Calibri Light" panose="020F03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693043176608"/>
          <c:y val="0.0165803333150572"/>
          <c:w val="0.388960325269981"/>
          <c:h val="0.9591205128561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800" i="1">
                      <a:solidFill>
                        <a:srgbClr val="003366"/>
                      </a:solidFill>
                      <a:latin typeface="Calibri Light" panose="020F03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800" i="1">
                      <a:solidFill>
                        <a:srgbClr val="003366"/>
                      </a:solidFill>
                      <a:latin typeface="Calibri Light" panose="020F03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800" i="1">
                      <a:solidFill>
                        <a:srgbClr val="003366"/>
                      </a:solidFill>
                      <a:latin typeface="Calibri Light" panose="020F03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800" i="1">
                      <a:solidFill>
                        <a:srgbClr val="003366"/>
                      </a:solidFill>
                      <a:latin typeface="Calibri Light" panose="020F030202020403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Feuil1!$A$2:$A$14</c:f>
              <c:strCache>
                <c:ptCount val="13"/>
                <c:pt idx="0">
                  <c:v>Autres</c:v>
                </c:pt>
                <c:pt idx="1">
                  <c:v>Numéro vert anonyme</c:v>
                </c:pt>
                <c:pt idx="2">
                  <c:v>Association nationale</c:v>
                </c:pt>
                <c:pt idx="3">
                  <c:v>Association régionale</c:v>
                </c:pt>
                <c:pt idx="4">
                  <c:v>Psychologue/psychothérapeute/psychanalyste</c:v>
                </c:pt>
                <c:pt idx="5">
                  <c:v>Médecin du travail</c:v>
                </c:pt>
                <c:pt idx="6">
                  <c:v>Psychiatre</c:v>
                </c:pt>
                <c:pt idx="7">
                  <c:v>Médecin (sans précision)</c:v>
                </c:pt>
                <c:pt idx="8">
                  <c:v>Médecin traitant/Médecin généraliste</c:v>
                </c:pt>
                <c:pt idx="9">
                  <c:v>Médecin</c:v>
                </c:pt>
                <c:pt idx="10">
                  <c:v>Ami</c:v>
                </c:pt>
                <c:pt idx="11">
                  <c:v>Confrère/Consoeur</c:v>
                </c:pt>
                <c:pt idx="12">
                  <c:v>Entourage familial</c:v>
                </c:pt>
              </c:strCache>
            </c:strRef>
          </c:cat>
          <c:val>
            <c:numRef>
              <c:f>Feuil1!$B$2:$B$14</c:f>
              <c:numCache>
                <c:formatCode>0%</c:formatCode>
                <c:ptCount val="13"/>
                <c:pt idx="0">
                  <c:v>0.03</c:v>
                </c:pt>
                <c:pt idx="1">
                  <c:v>0.02</c:v>
                </c:pt>
                <c:pt idx="2">
                  <c:v>0.02</c:v>
                </c:pt>
                <c:pt idx="3">
                  <c:v>0.04</c:v>
                </c:pt>
                <c:pt idx="4">
                  <c:v>0.21</c:v>
                </c:pt>
                <c:pt idx="5">
                  <c:v>0.01</c:v>
                </c:pt>
                <c:pt idx="6">
                  <c:v>0.05</c:v>
                </c:pt>
                <c:pt idx="7">
                  <c:v>0.08</c:v>
                </c:pt>
                <c:pt idx="8">
                  <c:v>0.15</c:v>
                </c:pt>
                <c:pt idx="9">
                  <c:v>0.3</c:v>
                </c:pt>
                <c:pt idx="10">
                  <c:v>0.3</c:v>
                </c:pt>
                <c:pt idx="11">
                  <c:v>0.38</c:v>
                </c:pt>
                <c:pt idx="12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4"/>
        <c:axId val="2018050192"/>
        <c:axId val="2018054064"/>
      </c:barChart>
      <c:catAx>
        <c:axId val="2018050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  <a:tailEnd type="none"/>
          </a:ln>
        </c:spPr>
        <c:txPr>
          <a:bodyPr/>
          <a:lstStyle/>
          <a:p>
            <a:pPr>
              <a:defRPr sz="1200">
                <a:solidFill>
                  <a:srgbClr val="003366"/>
                </a:solidFill>
                <a:latin typeface="Calibri Light" panose="020F0302020204030204" pitchFamily="34" charset="0"/>
              </a:defRPr>
            </a:pPr>
            <a:endParaRPr lang="fr-FR"/>
          </a:p>
        </c:txPr>
        <c:crossAx val="2018054064"/>
        <c:crosses val="autoZero"/>
        <c:auto val="1"/>
        <c:lblAlgn val="ctr"/>
        <c:lblOffset val="100"/>
        <c:noMultiLvlLbl val="0"/>
      </c:catAx>
      <c:valAx>
        <c:axId val="2018054064"/>
        <c:scaling>
          <c:orientation val="minMax"/>
          <c:max val="1.0"/>
        </c:scaling>
        <c:delete val="1"/>
        <c:axPos val="b"/>
        <c:numFmt formatCode="0%" sourceLinked="1"/>
        <c:majorTickMark val="none"/>
        <c:minorTickMark val="none"/>
        <c:tickLblPos val="none"/>
        <c:crossAx val="201805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821709911853"/>
          <c:y val="0.0621434646605196"/>
          <c:w val="0.533948467419094"/>
          <c:h val="0.8757130706789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9014864"/>
        <c:axId val="2009018112"/>
      </c:barChart>
      <c:catAx>
        <c:axId val="20090148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09018112"/>
        <c:crosses val="autoZero"/>
        <c:auto val="1"/>
        <c:lblAlgn val="ctr"/>
        <c:lblOffset val="100"/>
        <c:noMultiLvlLbl val="0"/>
      </c:catAx>
      <c:valAx>
        <c:axId val="2009018112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200901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1735347724127"/>
          <c:y val="0.267273157920725"/>
          <c:w val="0.201895359975018"/>
          <c:h val="0.49974771321705"/>
        </c:manualLayout>
      </c:layout>
      <c:overlay val="0"/>
      <c:txPr>
        <a:bodyPr/>
        <a:lstStyle/>
        <a:p>
          <a:pPr>
            <a:defRPr sz="1200">
              <a:solidFill>
                <a:srgbClr val="003366"/>
              </a:solidFill>
              <a:latin typeface="Calibri Light" panose="020F03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821709911853"/>
          <c:y val="0.0621434646605196"/>
          <c:w val="0.533948467419094"/>
          <c:h val="0.8757130706789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0.97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0.00476673762975285"/>
                  <c:y val="0.0195965880334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4841312"/>
        <c:axId val="2024845232"/>
      </c:barChart>
      <c:catAx>
        <c:axId val="20248413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24845232"/>
        <c:crosses val="autoZero"/>
        <c:auto val="1"/>
        <c:lblAlgn val="ctr"/>
        <c:lblOffset val="100"/>
        <c:noMultiLvlLbl val="0"/>
      </c:catAx>
      <c:valAx>
        <c:axId val="2024845232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202484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1735347724127"/>
          <c:y val="0.267273157920725"/>
          <c:w val="0.201895359975018"/>
          <c:h val="0.49974771321705"/>
        </c:manualLayout>
      </c:layout>
      <c:overlay val="0"/>
      <c:txPr>
        <a:bodyPr/>
        <a:lstStyle/>
        <a:p>
          <a:pPr>
            <a:defRPr sz="1200">
              <a:solidFill>
                <a:srgbClr val="003366"/>
              </a:solidFill>
              <a:latin typeface="Calibri Light" panose="020F03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29166666666667"/>
          <c:y val="0.0300830771889543"/>
          <c:w val="0.793225825785439"/>
          <c:h val="0.8760964390200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0.013923891497436"/>
                  <c:y val="-0.00559902515240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3206485829059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32064858290599"/>
                  <c:y val="-0.00279951257620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32064858290599"/>
                  <c:y val="0.00279951257620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23206485829059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232064858290599"/>
                  <c:y val="-0.00279951257620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232064858290599"/>
                  <c:y val="-0.00559902515240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1">
                  <c:v>0.08</c:v>
                </c:pt>
                <c:pt idx="2">
                  <c:v>0.04</c:v>
                </c:pt>
                <c:pt idx="3">
                  <c:v>0.01</c:v>
                </c:pt>
                <c:pt idx="4">
                  <c:v>0.03</c:v>
                </c:pt>
                <c:pt idx="5">
                  <c:v>0.01</c:v>
                </c:pt>
                <c:pt idx="6">
                  <c:v>0.14</c:v>
                </c:pt>
                <c:pt idx="7">
                  <c:v>0.03</c:v>
                </c:pt>
                <c:pt idx="9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Orthoptistes</c:v>
                </c:pt>
                <c:pt idx="1">
                  <c:v>Chirurgien-dentiste</c:v>
                </c:pt>
                <c:pt idx="2">
                  <c:v>Pharmaciens</c:v>
                </c:pt>
                <c:pt idx="3">
                  <c:v>Podologues</c:v>
                </c:pt>
                <c:pt idx="4">
                  <c:v>Infirmiers</c:v>
                </c:pt>
                <c:pt idx="5">
                  <c:v>Orthophonistes</c:v>
                </c:pt>
                <c:pt idx="6">
                  <c:v>Médecins</c:v>
                </c:pt>
                <c:pt idx="7">
                  <c:v>Kinésithérapeutes</c:v>
                </c:pt>
                <c:pt idx="9">
                  <c:v>TOTAL</c:v>
                </c:pt>
              </c:strCache>
            </c:strRef>
          </c:cat>
          <c:val>
            <c:numRef>
              <c:f>Feuil1!$C$2:$C$11</c:f>
              <c:numCache>
                <c:formatCode>0%</c:formatCode>
                <c:ptCount val="10"/>
                <c:pt idx="0">
                  <c:v>1.0</c:v>
                </c:pt>
                <c:pt idx="1">
                  <c:v>0.92</c:v>
                </c:pt>
                <c:pt idx="2">
                  <c:v>0.96</c:v>
                </c:pt>
                <c:pt idx="3">
                  <c:v>0.99</c:v>
                </c:pt>
                <c:pt idx="4">
                  <c:v>0.97</c:v>
                </c:pt>
                <c:pt idx="5">
                  <c:v>0.99</c:v>
                </c:pt>
                <c:pt idx="6">
                  <c:v>0.86</c:v>
                </c:pt>
                <c:pt idx="7">
                  <c:v>0.97</c:v>
                </c:pt>
                <c:pt idx="9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6129616"/>
        <c:axId val="2026132960"/>
      </c:barChart>
      <c:catAx>
        <c:axId val="20261296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26132960"/>
        <c:crosses val="autoZero"/>
        <c:auto val="1"/>
        <c:lblAlgn val="ctr"/>
        <c:lblOffset val="100"/>
        <c:noMultiLvlLbl val="0"/>
      </c:catAx>
      <c:valAx>
        <c:axId val="20261329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26129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"/>
          <c:y val="0.906900996890998"/>
          <c:w val="0.839148720317625"/>
          <c:h val="0.0595049212598425"/>
        </c:manualLayout>
      </c:layout>
      <c:overlay val="0"/>
      <c:txPr>
        <a:bodyPr/>
        <a:lstStyle/>
        <a:p>
          <a:pPr>
            <a:defRPr sz="1200">
              <a:solidFill>
                <a:srgbClr val="003366"/>
              </a:solidFill>
              <a:latin typeface="Calibri Light" panose="020F03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0.32075</cdr:x>
      <cdr:y>0.32195</cdr:y>
    </cdr:from>
    <cdr:to>
      <cdr:x>0.59184</cdr:x>
      <cdr:y>0.57612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263488" y="1368152"/>
          <a:ext cx="1912976" cy="10801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95778" tIns="47889" rIns="95778" bIns="47889">
          <a:spAutoFit/>
        </a:bodyPr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BDA6F-8243-409C-A36A-8AE3D4110D53}" type="datetimeFigureOut">
              <a:rPr lang="fr-FR" smtClean="0"/>
              <a:t>04/11/2016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63B57-32F0-474B-829C-78BEDBC43F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72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93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73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76412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388296" y="6688534"/>
            <a:ext cx="3674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182F"/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77900" eaLnBrk="0" hangingPunct="0">
              <a:lnSpc>
                <a:spcPct val="100000"/>
              </a:lnSpc>
              <a:buClrTx/>
              <a:buFontTx/>
              <a:buNone/>
            </a:pPr>
            <a:fld id="{254B870B-1969-463C-A43D-75E2C2F82CA0}" type="slidenum">
              <a:rPr lang="fr-FR" sz="800" b="0" kern="1200">
                <a:solidFill>
                  <a:srgbClr val="777777"/>
                </a:solidFill>
                <a:effectLst/>
                <a:latin typeface="+mj-lt"/>
                <a:ea typeface="+mn-ea"/>
                <a:cs typeface="+mn-cs"/>
              </a:rPr>
              <a:pPr algn="ctr" defTabSz="977900" eaLnBrk="0" hangingPunct="0">
                <a:lnSpc>
                  <a:spcPct val="100000"/>
                </a:lnSpc>
                <a:buClrTx/>
                <a:buFontTx/>
                <a:buNone/>
              </a:pPr>
              <a:t>‹#›</a:t>
            </a:fld>
            <a:endParaRPr lang="fr-FR" sz="800" b="0" kern="1200" dirty="0">
              <a:solidFill>
                <a:srgbClr val="777777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08100" y="6560393"/>
            <a:ext cx="65309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66">
                        <a:gamma/>
                        <a:shade val="46275"/>
                        <a:invGamma/>
                      </a:srgbClr>
                    </a:gs>
                    <a:gs pos="100000">
                      <a:srgbClr val="00336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77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1pPr>
            <a:lvl2pPr defTabSz="977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2pPr>
            <a:lvl3pPr defTabSz="977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977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977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fr-FR" sz="800" b="0" baseline="0" dirty="0" smtClean="0">
                <a:solidFill>
                  <a:srgbClr val="777777"/>
                </a:solidFill>
                <a:effectLst/>
                <a:latin typeface="Calibri Light" panose="020F0302020204030204" pitchFamily="34" charset="0"/>
              </a:rPr>
              <a:t>Association SPS –  </a:t>
            </a:r>
            <a:r>
              <a:rPr lang="fr-FR" sz="800" b="0" i="0" baseline="0" dirty="0" smtClean="0">
                <a:solidFill>
                  <a:srgbClr val="777777"/>
                </a:solidFill>
                <a:effectLst/>
                <a:latin typeface="Calibri Light" panose="020F0302020204030204" pitchFamily="34" charset="0"/>
              </a:rPr>
              <a:t>VULNÉRABILITÉS DES PROFESSIONNELS DE SANTÉ  - Rapport </a:t>
            </a:r>
            <a:r>
              <a:rPr lang="fr-FR" sz="800" b="0" dirty="0" smtClean="0">
                <a:solidFill>
                  <a:srgbClr val="777777"/>
                </a:solidFill>
                <a:effectLst/>
                <a:latin typeface="Calibri Light" panose="020F0302020204030204" pitchFamily="34" charset="0"/>
              </a:rPr>
              <a:t>– Octobre 2016</a:t>
            </a: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4458468" y="6544394"/>
            <a:ext cx="202037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68520" y="63674"/>
            <a:ext cx="9073892" cy="432000"/>
            <a:chOff x="68520" y="63674"/>
            <a:chExt cx="9073892" cy="432000"/>
          </a:xfrm>
        </p:grpSpPr>
        <p:cxnSp>
          <p:nvCxnSpPr>
            <p:cNvPr id="14" name="Connecteur droit 13"/>
            <p:cNvCxnSpPr/>
            <p:nvPr userDrawn="1"/>
          </p:nvCxnSpPr>
          <p:spPr>
            <a:xfrm>
              <a:off x="498420" y="484042"/>
              <a:ext cx="8643992" cy="0"/>
            </a:xfrm>
            <a:prstGeom prst="line">
              <a:avLst/>
            </a:prstGeom>
            <a:ln w="19050">
              <a:solidFill>
                <a:srgbClr val="1FA7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 userDrawn="1"/>
          </p:nvCxnSpPr>
          <p:spPr>
            <a:xfrm>
              <a:off x="68520" y="63674"/>
              <a:ext cx="432000" cy="0"/>
            </a:xfrm>
            <a:prstGeom prst="line">
              <a:avLst/>
            </a:prstGeom>
            <a:ln w="19050">
              <a:solidFill>
                <a:srgbClr val="1FA7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 userDrawn="1"/>
          </p:nvCxnSpPr>
          <p:spPr>
            <a:xfrm>
              <a:off x="78657" y="63674"/>
              <a:ext cx="0" cy="432000"/>
            </a:xfrm>
            <a:prstGeom prst="line">
              <a:avLst/>
            </a:prstGeom>
            <a:ln w="18415">
              <a:solidFill>
                <a:srgbClr val="1FA7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" y="6620361"/>
            <a:ext cx="1056731" cy="19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42925" lvl="1" indent="-200025" algn="l" defTabSz="977704" rtl="0" eaLnBrk="1" latinLnBrk="0" hangingPunct="1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dirty="0" smtClean="0"/>
              <a:t>Modifiez les styles du texte du masque</a:t>
            </a:r>
          </a:p>
          <a:p>
            <a:pPr marL="992188" lvl="2" indent="-182563" algn="l" defTabSz="977704" rtl="0" eaLnBrk="1" latinLnBrk="0" hangingPunct="1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dirty="0" smtClean="0"/>
              <a:t>Deuxième niveau</a:t>
            </a:r>
          </a:p>
          <a:p>
            <a:pPr marL="1258888" lvl="3" indent="-184150" algn="l" defTabSz="914400" rtl="0" eaLnBrk="1" latinLnBrk="0" hangingPunct="1">
              <a:lnSpc>
                <a:spcPct val="130000"/>
              </a:lnSpc>
              <a:spcBef>
                <a:spcPts val="84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Troisième niveau</a:t>
            </a:r>
          </a:p>
        </p:txBody>
      </p:sp>
      <p:pic>
        <p:nvPicPr>
          <p:cNvPr id="15" name="Picture 2" descr="Afficher l'image d'origin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981" y="6469927"/>
            <a:ext cx="692523" cy="3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9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b="1" kern="1200">
          <a:solidFill>
            <a:srgbClr val="003366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003366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003366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ethos.e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5.xml"/><Relationship Id="rId3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0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chart" Target="../charts/chart24.xml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5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4" y="0"/>
            <a:ext cx="91483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lang="en-GB" b="1" dirty="0">
                <a:solidFill>
                  <a:schemeClr val="bg1"/>
                </a:solidFill>
                <a:cs typeface="Times New Roman" pitchFamily="18" charset="0"/>
              </a:rPr>
              <a:t>+33 1 55 64 04 80</a:t>
            </a:r>
            <a:endParaRPr lang="en-GB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5" y="0"/>
            <a:ext cx="213462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 Box 13"/>
          <p:cNvSpPr txBox="1">
            <a:spLocks noChangeAspect="1" noChangeArrowheads="1"/>
          </p:cNvSpPr>
          <p:nvPr/>
        </p:nvSpPr>
        <p:spPr bwMode="auto">
          <a:xfrm>
            <a:off x="7295620" y="5920705"/>
            <a:ext cx="1848380" cy="24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buClrTx/>
              <a:buFontTx/>
              <a:buNone/>
            </a:pPr>
            <a:r>
              <a:rPr lang="fr-FR" sz="1100" dirty="0" smtClean="0">
                <a:solidFill>
                  <a:schemeClr val="tx2"/>
                </a:solidFill>
                <a:latin typeface="Calibri Light" panose="020F0302020204030204" pitchFamily="34" charset="0"/>
                <a:cs typeface="Arial" charset="0"/>
              </a:rPr>
              <a:t>OCTOBRE 2016</a:t>
            </a:r>
            <a:endParaRPr lang="fr-FR" sz="1100" dirty="0">
              <a:solidFill>
                <a:schemeClr val="tx2"/>
              </a:solidFill>
              <a:effectLst/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15" name="Text Box 13"/>
          <p:cNvSpPr txBox="1">
            <a:spLocks noChangeAspect="1" noChangeArrowheads="1"/>
          </p:cNvSpPr>
          <p:nvPr/>
        </p:nvSpPr>
        <p:spPr bwMode="auto">
          <a:xfrm>
            <a:off x="76700" y="5733256"/>
            <a:ext cx="2061603" cy="43087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91431" tIns="45716" rIns="91431" bIns="45716" anchor="b">
            <a:spAutoFit/>
          </a:bodyPr>
          <a:lstStyle>
            <a:lvl1pPr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1100" dirty="0" smtClean="0">
                <a:solidFill>
                  <a:schemeClr val="tx2"/>
                </a:solidFill>
                <a:latin typeface="Calibri Light" panose="020F0302020204030204" pitchFamily="34" charset="0"/>
                <a:cs typeface="Arial" charset="0"/>
              </a:rPr>
              <a:t>Henri FARINA - </a:t>
            </a:r>
            <a:r>
              <a:rPr lang="en-US" sz="9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Arial" charset="0"/>
              </a:rPr>
              <a:t>Managing Director</a:t>
            </a:r>
            <a:endParaRPr lang="en-US" sz="1100" dirty="0">
              <a:solidFill>
                <a:schemeClr val="tx2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1100" dirty="0" smtClean="0">
                <a:solidFill>
                  <a:schemeClr val="tx2"/>
                </a:solidFill>
                <a:latin typeface="Calibri Light" panose="020F0302020204030204" pitchFamily="34" charset="0"/>
                <a:cs typeface="Arial" charset="0"/>
              </a:rPr>
              <a:t>Rachel LE ROY </a:t>
            </a:r>
            <a:r>
              <a:rPr lang="en-US" sz="900" i="1" dirty="0" smtClean="0">
                <a:solidFill>
                  <a:schemeClr val="tx2"/>
                </a:solidFill>
                <a:latin typeface="Calibri Light" panose="020F0302020204030204" pitchFamily="34" charset="0"/>
                <a:cs typeface="Arial" charset="0"/>
              </a:rPr>
              <a:t>- Project Director</a:t>
            </a:r>
            <a:endParaRPr lang="en-US" sz="900" i="1" dirty="0">
              <a:solidFill>
                <a:schemeClr val="tx2"/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16" name="Text Box 13"/>
          <p:cNvSpPr txBox="1">
            <a:spLocks noChangeAspect="1" noChangeArrowheads="1"/>
          </p:cNvSpPr>
          <p:nvPr/>
        </p:nvSpPr>
        <p:spPr bwMode="auto">
          <a:xfrm>
            <a:off x="76700" y="6145085"/>
            <a:ext cx="1429315" cy="7540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tabLst>
                <a:tab pos="895350" algn="l"/>
              </a:tabLst>
              <a:defRPr sz="1400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tabLst>
                <a:tab pos="180975" algn="l"/>
                <a:tab pos="895350" algn="l"/>
              </a:tabLst>
            </a:pPr>
            <a:r>
              <a:rPr lang="en-GB" sz="900" dirty="0">
                <a:solidFill>
                  <a:schemeClr val="tx2"/>
                </a:solidFill>
                <a:latin typeface="Calibri Light" panose="020F0302020204030204" pitchFamily="34" charset="0"/>
                <a:cs typeface="Times New Roman" pitchFamily="18" charset="0"/>
              </a:rPr>
              <a:t>2</a:t>
            </a:r>
            <a:r>
              <a:rPr lang="en-GB" sz="9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Times New Roman" pitchFamily="18" charset="0"/>
              </a:rPr>
              <a:t>0</a:t>
            </a:r>
            <a:r>
              <a:rPr lang="en-GB" sz="9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Times New Roman" pitchFamily="18" charset="0"/>
              </a:rPr>
              <a:t>, rue Troyon</a:t>
            </a:r>
            <a:br>
              <a:rPr lang="en-GB" sz="9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Times New Roman" pitchFamily="18" charset="0"/>
              </a:rPr>
            </a:br>
            <a:r>
              <a:rPr lang="en-GB" sz="9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Times New Roman" pitchFamily="18" charset="0"/>
              </a:rPr>
              <a:t>92316 Sèvres</a:t>
            </a:r>
            <a:r>
              <a:rPr lang="en-GB" sz="900" dirty="0">
                <a:solidFill>
                  <a:schemeClr val="tx2"/>
                </a:solidFill>
                <a:latin typeface="Calibri Light" panose="020F0302020204030204" pitchFamily="34" charset="0"/>
                <a:cs typeface="Times New Roman" pitchFamily="18" charset="0"/>
              </a:rPr>
              <a:t> </a:t>
            </a:r>
            <a:r>
              <a:rPr lang="en-GB" sz="900" dirty="0" smtClean="0">
                <a:solidFill>
                  <a:schemeClr val="tx2"/>
                </a:solidFill>
                <a:latin typeface="Calibri Light" panose="020F0302020204030204" pitchFamily="34" charset="0"/>
                <a:cs typeface="Times New Roman" pitchFamily="18" charset="0"/>
              </a:rPr>
              <a:t>- </a:t>
            </a:r>
            <a:r>
              <a:rPr lang="en-GB" sz="9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Times New Roman" pitchFamily="18" charset="0"/>
              </a:rPr>
              <a:t>FRANCE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180975" algn="l"/>
                <a:tab pos="895350" algn="l"/>
              </a:tabLst>
            </a:pPr>
            <a:r>
              <a:rPr lang="en-GB" sz="900" dirty="0" smtClean="0">
                <a:solidFill>
                  <a:schemeClr val="tx2"/>
                </a:solidFill>
                <a:latin typeface="Calibri Light" panose="020F0302020204030204" pitchFamily="34" charset="0"/>
                <a:cs typeface="Times New Roman" pitchFamily="18" charset="0"/>
                <a:hlinkClick r:id="rId2"/>
              </a:rPr>
              <a:t>www.stethos.eu</a:t>
            </a:r>
            <a:r>
              <a:rPr lang="en-GB" sz="900" dirty="0" smtClean="0">
                <a:solidFill>
                  <a:schemeClr val="tx2"/>
                </a:solidFill>
                <a:latin typeface="Calibri Light" panose="020F0302020204030204" pitchFamily="34" charset="0"/>
                <a:cs typeface="Times New Roman" pitchFamily="18" charset="0"/>
              </a:rPr>
              <a:t> </a:t>
            </a:r>
            <a:endParaRPr lang="en-GB" sz="900" dirty="0">
              <a:solidFill>
                <a:schemeClr val="tx2"/>
              </a:solidFill>
              <a:latin typeface="Calibri Light" panose="020F0302020204030204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180975" algn="l"/>
                <a:tab pos="895350" algn="l"/>
              </a:tabLst>
            </a:pPr>
            <a:r>
              <a:rPr lang="en-GB" sz="900" dirty="0" smtClean="0">
                <a:solidFill>
                  <a:schemeClr val="tx2"/>
                </a:solidFill>
                <a:latin typeface="Calibri Light" panose="020F0302020204030204" pitchFamily="34" charset="0"/>
                <a:cs typeface="Times New Roman" pitchFamily="18" charset="0"/>
              </a:rPr>
              <a:t>+33 (0) </a:t>
            </a:r>
            <a:r>
              <a:rPr lang="en-GB" sz="900" dirty="0">
                <a:solidFill>
                  <a:schemeClr val="tx2"/>
                </a:solidFill>
                <a:latin typeface="Calibri Light" panose="020F0302020204030204" pitchFamily="34" charset="0"/>
                <a:cs typeface="Times New Roman" pitchFamily="18" charset="0"/>
              </a:rPr>
              <a:t>55 64 04 </a:t>
            </a:r>
            <a:r>
              <a:rPr lang="en-GB" sz="900" dirty="0" smtClean="0">
                <a:solidFill>
                  <a:schemeClr val="tx2"/>
                </a:solidFill>
                <a:latin typeface="Calibri Light" panose="020F0302020204030204" pitchFamily="34" charset="0"/>
                <a:cs typeface="Times New Roman" pitchFamily="18" charset="0"/>
              </a:rPr>
              <a:t>80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180975" algn="l"/>
                <a:tab pos="895350" algn="l"/>
              </a:tabLst>
            </a:pPr>
            <a:r>
              <a:rPr lang="en-GB" sz="700" i="1" dirty="0" err="1" smtClean="0">
                <a:solidFill>
                  <a:schemeClr val="tx2"/>
                </a:solidFill>
                <a:latin typeface="Calibri Light" panose="020F0302020204030204" pitchFamily="34" charset="0"/>
                <a:cs typeface="Times New Roman" pitchFamily="18" charset="0"/>
              </a:rPr>
              <a:t>mb</a:t>
            </a:r>
            <a:endParaRPr lang="en-GB" sz="700" i="1" dirty="0">
              <a:solidFill>
                <a:schemeClr val="tx2"/>
              </a:solidFill>
              <a:latin typeface="Calibri Light" panose="020F0302020204030204" pitchFamily="34" charset="0"/>
              <a:cs typeface="Times New Roman" pitchFamily="18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3675" y="6161457"/>
            <a:ext cx="2125102" cy="0"/>
          </a:xfrm>
          <a:prstGeom prst="line">
            <a:avLst/>
          </a:prstGeom>
          <a:ln w="63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3254031" y="3429000"/>
            <a:ext cx="6286521" cy="115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9" tIns="45725" rIns="91449" bIns="45725" anchor="b"/>
          <a:lstStyle>
            <a:lvl1pPr eaLnBrk="0" hangingPunct="0">
              <a:defRPr sz="1400">
                <a:solidFill>
                  <a:srgbClr val="003366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rgbClr val="003366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rgbClr val="003366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rgbClr val="003366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rgbClr val="0033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 sz="1400">
                <a:solidFill>
                  <a:srgbClr val="0033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 sz="1400">
                <a:solidFill>
                  <a:srgbClr val="0033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 sz="1400">
                <a:solidFill>
                  <a:srgbClr val="0033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 sz="1400">
                <a:solidFill>
                  <a:srgbClr val="003366"/>
                </a:solidFill>
                <a:latin typeface="Arial" charset="0"/>
              </a:defRPr>
            </a:lvl9pPr>
          </a:lstStyle>
          <a:p>
            <a:pPr lvl="0" eaLnBrk="1" hangingPunct="1">
              <a:spcBef>
                <a:spcPct val="20000"/>
              </a:spcBef>
            </a:pPr>
            <a:r>
              <a:rPr lang="fr-FR" altLang="fr-FR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VULNÉRABILITÉS DES PROFESSIONNELS </a:t>
            </a:r>
            <a:br>
              <a:rPr lang="fr-FR" altLang="fr-FR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</a:br>
            <a:r>
              <a:rPr lang="fr-FR" altLang="fr-FR" sz="24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DE SANTÉ</a:t>
            </a:r>
            <a:endParaRPr lang="fr-FR" altLang="fr-FR" sz="2400" b="1" i="1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lvl="0" eaLnBrk="1" hangingPunct="1">
              <a:spcBef>
                <a:spcPct val="20000"/>
              </a:spcBef>
            </a:pPr>
            <a:r>
              <a:rPr lang="fr-FR" altLang="fr-FR" sz="18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RAPPORT</a:t>
            </a:r>
            <a:endParaRPr lang="fr-FR" altLang="fr-FR" sz="18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Picture 4" descr="Sethos terr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0800000">
            <a:off x="-7936" y="-12391"/>
            <a:ext cx="2136713" cy="20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14" y="1700808"/>
            <a:ext cx="2740888" cy="50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Connecteur droit 24"/>
          <p:cNvCxnSpPr/>
          <p:nvPr/>
        </p:nvCxnSpPr>
        <p:spPr>
          <a:xfrm>
            <a:off x="3361581" y="4509120"/>
            <a:ext cx="5801469" cy="0"/>
          </a:xfrm>
          <a:prstGeom prst="line">
            <a:avLst/>
          </a:prstGeom>
          <a:ln w="63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051" y="6254564"/>
            <a:ext cx="1013923" cy="5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33700" y="2581978"/>
            <a:ext cx="6102424" cy="11350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tabLst>
                <a:tab pos="361950" algn="l"/>
                <a:tab pos="714375" algn="l"/>
              </a:tabLst>
            </a:pPr>
            <a:r>
              <a:rPr lang="fr-FR" sz="2800" dirty="0" smtClean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QUEL COMPORTEMENT AURAIENT LES PROFESSIONNELS DE SANTÉ EN CAS DE SOUFFRANCE PSYCHOLOGIQUE ?</a:t>
            </a:r>
            <a:endParaRPr lang="fr-FR" sz="2800" dirty="0">
              <a:solidFill>
                <a:schemeClr val="accent5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654771" y="2524398"/>
            <a:ext cx="7489037" cy="1189037"/>
            <a:chOff x="1654771" y="2524398"/>
            <a:chExt cx="7489037" cy="1189037"/>
          </a:xfrm>
        </p:grpSpPr>
        <p:sp>
          <p:nvSpPr>
            <p:cNvPr id="16" name="Rectangle 15"/>
            <p:cNvSpPr/>
            <p:nvPr/>
          </p:nvSpPr>
          <p:spPr>
            <a:xfrm>
              <a:off x="2843808" y="3681035"/>
              <a:ext cx="6300000" cy="3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771" y="2524398"/>
              <a:ext cx="1189037" cy="1189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47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44" y="725514"/>
            <a:ext cx="8352928" cy="1274472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 lvl="0">
              <a:lnSpc>
                <a:spcPct val="150000"/>
              </a:lnSpc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EN SITUATION DE SOUFFRANCE PSYCHOLOGIQUE, LES PDS CHERCHERAIENT-ILS DE L'AIDE ?</a:t>
            </a:r>
          </a:p>
          <a:p>
            <a:pPr marL="546100" lvl="1" indent="-200025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1400" u="sng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Total et détail selon </a:t>
            </a:r>
            <a:r>
              <a:rPr lang="fr-FR" sz="1400" u="sng" dirty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la profession</a:t>
            </a:r>
          </a:p>
          <a:p>
            <a:pPr marL="273050" lvl="0">
              <a:lnSpc>
                <a:spcPct val="150000"/>
              </a:lnSpc>
              <a:spcBef>
                <a:spcPts val="840"/>
              </a:spcBef>
            </a:pPr>
            <a:endParaRPr lang="fr-FR" sz="1400" b="1" dirty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985" y="236265"/>
            <a:ext cx="6706271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COMPORTEMENT D</a:t>
            </a:r>
            <a:r>
              <a:rPr lang="fr-FR" dirty="0" smtClean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ES PDS EN </a:t>
            </a: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CAS DE SOUFFRANCE PSYCHOLOGIQUE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31645"/>
              </p:ext>
            </p:extLst>
          </p:nvPr>
        </p:nvGraphicFramePr>
        <p:xfrm>
          <a:off x="604738" y="1617750"/>
          <a:ext cx="8431757" cy="4370069"/>
        </p:xfrm>
        <a:graphic>
          <a:graphicData uri="http://schemas.openxmlformats.org/drawingml/2006/table">
            <a:tbl>
              <a:tblPr firstRow="1" bandRow="1"/>
              <a:tblGrid>
                <a:gridCol w="1374458"/>
                <a:gridCol w="2352433"/>
                <a:gridCol w="2352433"/>
                <a:gridCol w="2352433"/>
              </a:tblGrid>
              <a:tr h="361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fr-FR" sz="11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OUI chercheraient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de l'aide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NON ne chercheraient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pas d'aide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b="1" kern="120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ea typeface="+mn-ea"/>
                          <a:cs typeface="Helvetica" panose="020B0604020202020204" pitchFamily="34" charset="0"/>
                        </a:rPr>
                        <a:t>NSP</a:t>
                      </a:r>
                      <a:endParaRPr lang="fr-FR" sz="1200" b="1" kern="12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b="1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TOTAL</a:t>
                      </a:r>
                    </a:p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b="0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(n=4019)</a:t>
                      </a:r>
                      <a:endParaRPr lang="fr-FR" sz="1200" b="0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fr-FR" sz="600" b="1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Kinésithérapeutes </a:t>
                      </a: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(n=990)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Médecins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(n=842)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Orthophonistes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(n=680)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Infirmiers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(n=491)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Podologues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(n=329)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Pharmaciens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(n=224)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Chirurgien-dentiste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(n=178)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Orthoptistes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(n=99)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rot="16200000">
            <a:off x="-1234655" y="4192201"/>
            <a:ext cx="3171622" cy="342536"/>
          </a:xfrm>
          <a:prstGeom prst="rect">
            <a:avLst/>
          </a:prstGeom>
          <a:solidFill>
            <a:schemeClr val="tx2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PROFESSION</a:t>
            </a:r>
          </a:p>
        </p:txBody>
      </p:sp>
      <p:pic>
        <p:nvPicPr>
          <p:cNvPr id="13" name="Picture 2" descr="File:Classic alphabet numbers 1 at coloring-pages-for-kids-boys-dotcom.sv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1" y="692696"/>
            <a:ext cx="305862" cy="395705"/>
          </a:xfrm>
          <a:prstGeom prst="rect">
            <a:avLst/>
          </a:prstGeom>
          <a:noFill/>
          <a:extLst/>
        </p:spPr>
      </p:pic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714683311"/>
              </p:ext>
            </p:extLst>
          </p:nvPr>
        </p:nvGraphicFramePr>
        <p:xfrm>
          <a:off x="1979712" y="1835299"/>
          <a:ext cx="6096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761776291"/>
              </p:ext>
            </p:extLst>
          </p:nvPr>
        </p:nvGraphicFramePr>
        <p:xfrm>
          <a:off x="4092327" y="1835299"/>
          <a:ext cx="25922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541643955"/>
              </p:ext>
            </p:extLst>
          </p:nvPr>
        </p:nvGraphicFramePr>
        <p:xfrm>
          <a:off x="6516216" y="1835299"/>
          <a:ext cx="25922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635896" y="2026940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76%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54946" y="280950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77%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44838" y="3218676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70%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880829" y="3609201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88%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39505" y="4016097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71%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651088" y="4429095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76%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491880" y="4817710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69%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575824" y="5210150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72%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573413" y="560027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73%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430763" y="560027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20%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78388" y="520972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21%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33653" y="480773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26%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214906" y="4417178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16%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367306" y="4028349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19%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827599" y="3609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8%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633404" y="3218676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23%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281581" y="280950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17%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271659" y="2026940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17%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88" y="6212929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/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Q1/ Imaginez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que vous vous retrouviez personnellement un jour dans une situation de souffrance psychologique (épuisement (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burn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out), comportement(s) addictif(s), …), chercheriez-vous à vous faire aider ? </a:t>
            </a:r>
          </a:p>
        </p:txBody>
      </p:sp>
    </p:spTree>
    <p:extLst>
      <p:ext uri="{BB962C8B-B14F-4D97-AF65-F5344CB8AC3E}">
        <p14:creationId xmlns:p14="http://schemas.microsoft.com/office/powerpoint/2010/main" val="14541076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975582"/>
              </p:ext>
            </p:extLst>
          </p:nvPr>
        </p:nvGraphicFramePr>
        <p:xfrm>
          <a:off x="604738" y="1905782"/>
          <a:ext cx="3726891" cy="4008690"/>
        </p:xfrm>
        <a:graphic>
          <a:graphicData uri="http://schemas.openxmlformats.org/drawingml/2006/table">
            <a:tbl>
              <a:tblPr firstRow="1" bandRow="1"/>
              <a:tblGrid>
                <a:gridCol w="1374458"/>
                <a:gridCol w="2352433"/>
              </a:tblGrid>
              <a:tr h="3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b="1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TOTAL</a:t>
                      </a:r>
                    </a:p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b="0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(n=4019)</a:t>
                      </a:r>
                      <a:endParaRPr lang="fr-FR" sz="1200" b="0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fr-FR" sz="600" b="1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Kinésithérapeutes </a:t>
                      </a: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(n=990)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Médecins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(n=842)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Orthophonistes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(n=680)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Infirmiers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(n=491)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Podologues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(n=329)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Pharmaciens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(n=224)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Chirurgien-dentiste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(n=178)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Orthoptistes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(n=99)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1820642323"/>
              </p:ext>
            </p:extLst>
          </p:nvPr>
        </p:nvGraphicFramePr>
        <p:xfrm>
          <a:off x="1979712" y="1772816"/>
          <a:ext cx="27363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/>
          <p:cNvSpPr/>
          <p:nvPr/>
        </p:nvSpPr>
        <p:spPr>
          <a:xfrm rot="16200000">
            <a:off x="-1257596" y="4099177"/>
            <a:ext cx="3157306" cy="376790"/>
          </a:xfrm>
          <a:prstGeom prst="rect">
            <a:avLst/>
          </a:prstGeom>
          <a:solidFill>
            <a:schemeClr val="tx2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PROFESSION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985" y="236265"/>
            <a:ext cx="6706271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COMPORTEMENT D</a:t>
            </a:r>
            <a:r>
              <a:rPr lang="fr-FR" dirty="0" smtClean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ES PDS EN </a:t>
            </a: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CAS DE SOUFFRANCE PSYCHOLOGIQUE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1069841"/>
            <a:ext cx="8424936" cy="342935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 lvl="0"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LES PDS SAURAIENT-ILS À QUI S'ADRESSER S'ILS SE TROUVAIENT DANS CETTE SITUATION ?</a:t>
            </a:r>
            <a:endParaRPr lang="fr-FR" sz="1600" u="dotted" dirty="0">
              <a:solidFill>
                <a:srgbClr val="4BACC6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pic>
        <p:nvPicPr>
          <p:cNvPr id="13" name="Picture 4" descr="https://upload.wikimedia.org/wikipedia/commons/thumb/1/18/Classic_alphabet_numbers_2_at_coloring-pages-for-kids-boys-dotcom.svg/2000px-Classic_alphabet_numbers_2_at_coloring-pages-for-kids-boys-dotcom.sv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3" y="1003166"/>
            <a:ext cx="287486" cy="372006"/>
          </a:xfrm>
          <a:prstGeom prst="rect">
            <a:avLst/>
          </a:prstGeom>
          <a:solidFill>
            <a:schemeClr val="bg1"/>
          </a:solidFill>
          <a:extLst/>
        </p:spPr>
      </p:pic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20899"/>
              </p:ext>
            </p:extLst>
          </p:nvPr>
        </p:nvGraphicFramePr>
        <p:xfrm>
          <a:off x="5256581" y="2769878"/>
          <a:ext cx="3504045" cy="2406105"/>
        </p:xfrm>
        <a:graphic>
          <a:graphicData uri="http://schemas.openxmlformats.org/drawingml/2006/table">
            <a:tbl>
              <a:tblPr firstRow="1" bandRow="1"/>
              <a:tblGrid>
                <a:gridCol w="1151612"/>
                <a:gridCol w="2352433"/>
              </a:tblGrid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Hommes </a:t>
                      </a: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(n=1457)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Femmes </a:t>
                      </a: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(n=2562)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Hôpital </a:t>
                      </a:r>
                      <a:b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(n=656)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Libéral </a:t>
                      </a: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(n=2985)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Mixte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fr-FR" sz="1200" b="1" kern="120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(n=378)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 rot="16200000">
            <a:off x="4584256" y="2988053"/>
            <a:ext cx="741475" cy="376790"/>
          </a:xfrm>
          <a:prstGeom prst="rect">
            <a:avLst/>
          </a:prstGeom>
          <a:solidFill>
            <a:schemeClr val="accent5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SEXE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4339651" y="4339404"/>
            <a:ext cx="1194153" cy="441423"/>
          </a:xfrm>
          <a:prstGeom prst="rect">
            <a:avLst/>
          </a:prstGeom>
          <a:solidFill>
            <a:srgbClr val="336699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8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SECTEUR  D'ACTIVITÉ</a:t>
            </a:r>
          </a:p>
        </p:txBody>
      </p:sp>
      <p:graphicFrame>
        <p:nvGraphicFramePr>
          <p:cNvPr id="27" name="Graphique 26"/>
          <p:cNvGraphicFramePr/>
          <p:nvPr>
            <p:extLst>
              <p:ext uri="{D42A27DB-BD31-4B8C-83A1-F6EECF244321}">
                <p14:modId xmlns:p14="http://schemas.microsoft.com/office/powerpoint/2010/main" val="2164223331"/>
              </p:ext>
            </p:extLst>
          </p:nvPr>
        </p:nvGraphicFramePr>
        <p:xfrm>
          <a:off x="6408709" y="2708920"/>
          <a:ext cx="27363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Rectangle 27"/>
          <p:cNvSpPr/>
          <p:nvPr/>
        </p:nvSpPr>
        <p:spPr>
          <a:xfrm>
            <a:off x="1588" y="6165304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Q2/ Sauriez-vous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à qui vous adresser si vous vous trouviez dans cette situation ?</a:t>
            </a:r>
          </a:p>
        </p:txBody>
      </p:sp>
    </p:spTree>
    <p:extLst>
      <p:ext uri="{BB962C8B-B14F-4D97-AF65-F5344CB8AC3E}">
        <p14:creationId xmlns:p14="http://schemas.microsoft.com/office/powerpoint/2010/main" val="58052680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9985" y="236265"/>
            <a:ext cx="6706271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COMPORTEMENT D</a:t>
            </a:r>
            <a:r>
              <a:rPr lang="fr-FR" dirty="0" smtClean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ES PDS EN </a:t>
            </a: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CAS DE SOUFFRANCE PSYCHOLOGIQUE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1069841"/>
            <a:ext cx="8424936" cy="589156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 lvl="0"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A QUI S'ADRESSERAIENT LES PDS</a:t>
            </a:r>
            <a:r>
              <a:rPr lang="fr-FR" sz="1600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  EN CAS DE SOUFFRANDE PSYCHOLOGIQUE? </a:t>
            </a:r>
            <a:br>
              <a:rPr lang="fr-FR" sz="1600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</a:br>
            <a:r>
              <a:rPr lang="fr-FR" sz="1600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(n=2132 répondants déclarant savoir à qui s’adresser)</a:t>
            </a:r>
            <a:endParaRPr lang="fr-FR" sz="1600" dirty="0">
              <a:solidFill>
                <a:srgbClr val="4BACC6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pic>
        <p:nvPicPr>
          <p:cNvPr id="16" name="Picture 8" descr="http://t1.gstatic.com/images?q=tbn:ANd9GcQgemRBOMlNZMbSRGbFMlHEHdMJ55C_ydi4JElBOEzj1uA376Qz4KSOTRy6dw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3" y="962128"/>
            <a:ext cx="285987" cy="409207"/>
          </a:xfrm>
          <a:prstGeom prst="rect">
            <a:avLst/>
          </a:prstGeom>
          <a:solidFill>
            <a:schemeClr val="bg1"/>
          </a:solidFill>
          <a:extLst/>
        </p:spPr>
      </p:pic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4178775365"/>
              </p:ext>
            </p:extLst>
          </p:nvPr>
        </p:nvGraphicFramePr>
        <p:xfrm>
          <a:off x="1259632" y="1772816"/>
          <a:ext cx="7056784" cy="42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/>
          <p:cNvSpPr/>
          <p:nvPr/>
        </p:nvSpPr>
        <p:spPr>
          <a:xfrm>
            <a:off x="1588" y="6165304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Q3/ Si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oui, à qui vous adresseriez-vous en priorité ?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21590"/>
              </p:ext>
            </p:extLst>
          </p:nvPr>
        </p:nvGraphicFramePr>
        <p:xfrm>
          <a:off x="1795587" y="3112575"/>
          <a:ext cx="2759968" cy="132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968"/>
              </a:tblGrid>
              <a:tr h="36472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</a:rPr>
                        <a:t>Dont :         </a:t>
                      </a:r>
                      <a:r>
                        <a:rPr lang="fr-FR" sz="800" b="0" i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</a:rPr>
                        <a:t>Médecin </a:t>
                      </a:r>
                      <a:br>
                        <a:rPr lang="fr-FR" sz="800" b="0" i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800" b="0" i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</a:rPr>
                        <a:t>traitant </a:t>
                      </a:r>
                      <a:br>
                        <a:rPr lang="fr-FR" sz="800" b="0" i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800" b="0" i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</a:rPr>
                        <a:t>MG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593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</a:rPr>
                        <a:t>Médecin </a:t>
                      </a:r>
                      <a:br>
                        <a:rPr lang="fr-FR" sz="800" b="0" i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700" b="0" i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</a:rPr>
                        <a:t>(sans précision)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593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</a:rPr>
                        <a:t>Psychiatre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593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</a:rPr>
                        <a:t>Médecin </a:t>
                      </a:r>
                      <a:br>
                        <a:rPr lang="fr-FR" sz="800" b="0" i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800" b="0" i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</a:rPr>
                        <a:t>du travail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13295" y="3068960"/>
            <a:ext cx="1440160" cy="129614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5778" tIns="47889" rIns="95778" bIns="47889" rtlCol="0" anchor="ctr">
            <a:spAutoFit/>
          </a:bodyPr>
          <a:lstStyle/>
          <a:p>
            <a:pPr marL="981075" indent="-180975" algn="ctr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§"/>
            </a:pPr>
            <a:endParaRPr lang="fr-FR" sz="1400" b="1" dirty="0" smtClean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42928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33700" y="2581978"/>
            <a:ext cx="6102424" cy="11350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tabLst>
                <a:tab pos="361950" algn="l"/>
                <a:tab pos="714375" algn="l"/>
              </a:tabLst>
            </a:pPr>
            <a:r>
              <a:rPr lang="fr-FR" sz="2800" dirty="0" smtClean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CONNAISSANCE DES ASSOCIATIONS D'AIDE ET DES NUMEROS D'ECOUTE DEDIÉS AUX PDS</a:t>
            </a:r>
            <a:endParaRPr lang="fr-FR" sz="2800" dirty="0">
              <a:solidFill>
                <a:schemeClr val="accent5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654771" y="2524398"/>
            <a:ext cx="7489037" cy="1189037"/>
            <a:chOff x="1654771" y="2524398"/>
            <a:chExt cx="7489037" cy="1189037"/>
          </a:xfrm>
        </p:grpSpPr>
        <p:sp>
          <p:nvSpPr>
            <p:cNvPr id="16" name="Rectangle 15"/>
            <p:cNvSpPr/>
            <p:nvPr/>
          </p:nvSpPr>
          <p:spPr>
            <a:xfrm>
              <a:off x="2843808" y="3681035"/>
              <a:ext cx="6300000" cy="3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771" y="2524398"/>
              <a:ext cx="1189037" cy="1189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20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7544" y="869530"/>
            <a:ext cx="8352928" cy="466045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 lvl="0">
              <a:lnSpc>
                <a:spcPct val="150000"/>
              </a:lnSpc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LES PDS CONNAISSENT-ILS UNE ASSOCIATION OU UN NUMERO D'ECOUTE DÉDIÉ ?</a:t>
            </a:r>
            <a:endParaRPr lang="fr-FR" sz="1400" b="1" dirty="0" smtClean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pic>
        <p:nvPicPr>
          <p:cNvPr id="4" name="Picture 2" descr="File:Classic alphabet numbers 1 at coloring-pages-for-kids-boys-dotcom.sv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1" y="836712"/>
            <a:ext cx="305862" cy="395705"/>
          </a:xfrm>
          <a:prstGeom prst="rect">
            <a:avLst/>
          </a:prstGeom>
          <a:noFill/>
          <a:extLst/>
        </p:spPr>
      </p:pic>
      <p:sp>
        <p:nvSpPr>
          <p:cNvPr id="5" name="Rectangle 4"/>
          <p:cNvSpPr/>
          <p:nvPr/>
        </p:nvSpPr>
        <p:spPr>
          <a:xfrm>
            <a:off x="169986" y="251123"/>
            <a:ext cx="8002414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CONNAISSANCE DES ASSOCIATIONS D'AIDE ET NUMEROS D'ECOUTE DEDIÉS AUX PDS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985" y="1589610"/>
            <a:ext cx="4113983" cy="936943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793750" lvl="1" indent="-3429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+mj-lt"/>
              <a:buAutoNum type="alphaUcPeriod"/>
            </a:pPr>
            <a:r>
              <a:rPr lang="fr-FR" sz="1400" b="1" u="sng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Les PDS connaissent-ils une association engagée contre la souffrance psychologie</a:t>
            </a: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 ?</a:t>
            </a:r>
            <a:b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</a:b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(n=4019)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589610"/>
            <a:ext cx="4113983" cy="1309802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793750" lvl="1" indent="-3429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+mj-lt"/>
              <a:buAutoNum type="alphaUcPeriod" startAt="2"/>
            </a:pPr>
            <a:r>
              <a:rPr lang="fr-FR" sz="1400" b="1" u="sng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Les PDS connaissent-ils un numéro d'écoute qui leur soit dédié </a:t>
            </a: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?</a:t>
            </a:r>
            <a:r>
              <a:rPr lang="fr-FR" sz="1400" b="1" dirty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/>
            </a:r>
            <a:br>
              <a:rPr lang="fr-FR" sz="1400" b="1" dirty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</a:br>
            <a:r>
              <a:rPr lang="fr-FR" sz="1400" b="1" dirty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(n=4019)</a:t>
            </a:r>
          </a:p>
          <a:p>
            <a:pPr marL="793750" lvl="1" indent="-3429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+mj-lt"/>
              <a:buAutoNum type="alphaUcPeriod" startAt="2"/>
            </a:pPr>
            <a:endParaRPr lang="fr-FR" sz="1400" b="1" dirty="0" smtClean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627688203"/>
              </p:ext>
            </p:extLst>
          </p:nvPr>
        </p:nvGraphicFramePr>
        <p:xfrm>
          <a:off x="1259632" y="2237682"/>
          <a:ext cx="26642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825085" y="5090930"/>
            <a:ext cx="7851371" cy="819160"/>
            <a:chOff x="825085" y="5346144"/>
            <a:chExt cx="7851371" cy="819160"/>
          </a:xfrm>
        </p:grpSpPr>
        <p:sp>
          <p:nvSpPr>
            <p:cNvPr id="8" name="Rectangle 5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1689180" y="5396238"/>
              <a:ext cx="6987276" cy="718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38100" cmpd="dbl" algn="ctr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7632" tIns="48816" rIns="97632" bIns="48816" anchor="ctr"/>
            <a:lstStyle>
              <a:lvl1pPr defTabSz="977900" eaLnBrk="0" hangingPunct="0">
                <a:defRPr sz="14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1pPr>
              <a:lvl2pPr marL="533400" indent="-171450" defTabSz="977900" eaLnBrk="0" hangingPunct="0">
                <a:defRPr sz="14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2pPr>
              <a:lvl3pPr marL="896938" indent="-180975" defTabSz="977900" eaLnBrk="0" hangingPunct="0">
                <a:defRPr sz="14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77900" eaLnBrk="0" hangingPunct="0">
                <a:defRPr sz="14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77900" eaLnBrk="0" hangingPunct="0">
                <a:defRPr sz="14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33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80000"/>
                </a:spcBef>
                <a:buClr>
                  <a:srgbClr val="003366"/>
                </a:buClr>
                <a:buSzPct val="90000"/>
              </a:pPr>
              <a:r>
                <a:rPr lang="fr-FR" altLang="fr-FR" sz="1600" b="1" dirty="0" smtClean="0">
                  <a:solidFill>
                    <a:schemeClr val="accent5"/>
                  </a:solidFill>
                  <a:latin typeface="Calibri Light" panose="020F0302020204030204" pitchFamily="34" charset="0"/>
                </a:rPr>
                <a:t>Un niveau de connaissance extrêmement limité des associations comme des numéros d'écoute dédiés aux PDS en souffrance psychologique.</a:t>
              </a:r>
              <a:endParaRPr lang="fr-FR" altLang="fr-FR" sz="1600" i="1" dirty="0">
                <a:solidFill>
                  <a:schemeClr val="accent5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" name="Flèche droite 8"/>
            <p:cNvSpPr/>
            <p:nvPr/>
          </p:nvSpPr>
          <p:spPr>
            <a:xfrm>
              <a:off x="825085" y="5575031"/>
              <a:ext cx="432048" cy="361387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3157" y="5346144"/>
              <a:ext cx="72008" cy="819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2615462334"/>
              </p:ext>
            </p:extLst>
          </p:nvPr>
        </p:nvGraphicFramePr>
        <p:xfrm>
          <a:off x="5539308" y="2237682"/>
          <a:ext cx="26642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/>
        </p:nvSpPr>
        <p:spPr>
          <a:xfrm>
            <a:off x="1588" y="6165304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Q4-1/ Connaissez-vous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une association engagée contre la souffrance psychologique des professionnels de santé 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Q5-1/ Connaissez-vous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un numéro d’écoute à appeler dans le cadre de ce type de souffrance et dédié aux professionnels de santé ? </a:t>
            </a:r>
          </a:p>
        </p:txBody>
      </p:sp>
    </p:spTree>
    <p:extLst>
      <p:ext uri="{BB962C8B-B14F-4D97-AF65-F5344CB8AC3E}">
        <p14:creationId xmlns:p14="http://schemas.microsoft.com/office/powerpoint/2010/main" val="34241099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3848"/>
              </p:ext>
            </p:extLst>
          </p:nvPr>
        </p:nvGraphicFramePr>
        <p:xfrm>
          <a:off x="604738" y="1905782"/>
          <a:ext cx="3726891" cy="4008690"/>
        </p:xfrm>
        <a:graphic>
          <a:graphicData uri="http://schemas.openxmlformats.org/drawingml/2006/table">
            <a:tbl>
              <a:tblPr firstRow="1" bandRow="1"/>
              <a:tblGrid>
                <a:gridCol w="1374458"/>
                <a:gridCol w="2352433"/>
              </a:tblGrid>
              <a:tr h="3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b="1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TOTAL</a:t>
                      </a:r>
                    </a:p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b="0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(n=4019)</a:t>
                      </a:r>
                      <a:endParaRPr lang="fr-FR" sz="1200" b="0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fr-FR" sz="600" b="1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Kinésithérapeutes </a:t>
                      </a: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(n=990)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Médecins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(n=842)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Orthophonistes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(n=680)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Infirmiers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(n=491)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Podologues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(n=329)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Pharmaciens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(n=224)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Chirurgien-dentiste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(n=178)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Orthoptistes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(n=99)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476764894"/>
              </p:ext>
            </p:extLst>
          </p:nvPr>
        </p:nvGraphicFramePr>
        <p:xfrm>
          <a:off x="1979712" y="1772816"/>
          <a:ext cx="27363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 rot="16200000">
            <a:off x="-1270511" y="4086262"/>
            <a:ext cx="3183136" cy="376790"/>
          </a:xfrm>
          <a:prstGeom prst="rect">
            <a:avLst/>
          </a:prstGeom>
          <a:solidFill>
            <a:schemeClr val="tx2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PROFESSION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687363"/>
            <a:ext cx="8352928" cy="342935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 lvl="0"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LES ASSOCIATIONS ENGAGÉES CONTRE LA SOUFFRANCE PSYCHOLOGIQUE DES PDS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986" y="251123"/>
            <a:ext cx="8002414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CONNAISSANCE DES ASSOCIATIONS D'AIDE ET NUMEROS D'ECOUTE DEDIÉS AUX PDS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1324018"/>
            <a:ext cx="7920880" cy="376790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793750" lvl="1" indent="-3429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+mj-lt"/>
              <a:buAutoNum type="alphaUcPeriod"/>
            </a:pPr>
            <a:r>
              <a:rPr lang="fr-FR" sz="1400" b="1" u="sng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Connaissance selon </a:t>
            </a:r>
            <a:r>
              <a:rPr lang="fr-FR" sz="1400" b="1" u="sng" dirty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profession / sexe / type d'activité</a:t>
            </a:r>
          </a:p>
        </p:txBody>
      </p:sp>
      <p:pic>
        <p:nvPicPr>
          <p:cNvPr id="13" name="Picture 4" descr="https://upload.wikimedia.org/wikipedia/commons/thumb/1/18/Classic_alphabet_numbers_2_at_coloring-pages-for-kids-boys-dotcom.svg/2000px-Classic_alphabet_numbers_2_at_coloring-pages-for-kids-boys-dotcom.sv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3" y="620688"/>
            <a:ext cx="287486" cy="372006"/>
          </a:xfrm>
          <a:prstGeom prst="rect">
            <a:avLst/>
          </a:prstGeom>
          <a:solidFill>
            <a:schemeClr val="bg1"/>
          </a:solidFill>
          <a:extLst/>
        </p:spPr>
      </p:pic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64081"/>
              </p:ext>
            </p:extLst>
          </p:nvPr>
        </p:nvGraphicFramePr>
        <p:xfrm>
          <a:off x="5436096" y="1905782"/>
          <a:ext cx="3504045" cy="2406105"/>
        </p:xfrm>
        <a:graphic>
          <a:graphicData uri="http://schemas.openxmlformats.org/drawingml/2006/table">
            <a:tbl>
              <a:tblPr firstRow="1" bandRow="1"/>
              <a:tblGrid>
                <a:gridCol w="1151612"/>
                <a:gridCol w="2352433"/>
              </a:tblGrid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Hommes </a:t>
                      </a: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(n=1457)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Femmes </a:t>
                      </a: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(n=2562)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Hôpital </a:t>
                      </a:r>
                      <a:b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(n=656)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Libéral </a:t>
                      </a: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(n=2985)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Mixte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fr-FR" sz="1200" b="1" kern="120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(n=378)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 rot="16200000">
            <a:off x="4763771" y="2123957"/>
            <a:ext cx="741475" cy="376790"/>
          </a:xfrm>
          <a:prstGeom prst="rect">
            <a:avLst/>
          </a:prstGeom>
          <a:solidFill>
            <a:schemeClr val="accent5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SEXE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4519166" y="3475308"/>
            <a:ext cx="1194153" cy="441423"/>
          </a:xfrm>
          <a:prstGeom prst="rect">
            <a:avLst/>
          </a:prstGeom>
          <a:solidFill>
            <a:srgbClr val="336699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8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SECTEUR  D'ACTIVITÉ</a:t>
            </a:r>
          </a:p>
        </p:txBody>
      </p:sp>
      <p:graphicFrame>
        <p:nvGraphicFramePr>
          <p:cNvPr id="23" name="Graphique 22"/>
          <p:cNvGraphicFramePr/>
          <p:nvPr>
            <p:extLst>
              <p:ext uri="{D42A27DB-BD31-4B8C-83A1-F6EECF244321}">
                <p14:modId xmlns:p14="http://schemas.microsoft.com/office/powerpoint/2010/main" val="1752064764"/>
              </p:ext>
            </p:extLst>
          </p:nvPr>
        </p:nvGraphicFramePr>
        <p:xfrm>
          <a:off x="6588224" y="1844824"/>
          <a:ext cx="27363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/>
          <p:cNvSpPr/>
          <p:nvPr/>
        </p:nvSpPr>
        <p:spPr>
          <a:xfrm>
            <a:off x="1588" y="6165304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Q4-1/ Connaissez-vous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une association engagée contre la souffrance psychologique des professionnels de santé ?</a:t>
            </a:r>
          </a:p>
        </p:txBody>
      </p:sp>
    </p:spTree>
    <p:extLst>
      <p:ext uri="{BB962C8B-B14F-4D97-AF65-F5344CB8AC3E}">
        <p14:creationId xmlns:p14="http://schemas.microsoft.com/office/powerpoint/2010/main" val="31031721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659549"/>
              </p:ext>
            </p:extLst>
          </p:nvPr>
        </p:nvGraphicFramePr>
        <p:xfrm>
          <a:off x="604738" y="1772816"/>
          <a:ext cx="3726891" cy="4008690"/>
        </p:xfrm>
        <a:graphic>
          <a:graphicData uri="http://schemas.openxmlformats.org/drawingml/2006/table">
            <a:tbl>
              <a:tblPr firstRow="1" bandRow="1"/>
              <a:tblGrid>
                <a:gridCol w="1374458"/>
                <a:gridCol w="2352433"/>
              </a:tblGrid>
              <a:tr h="3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b="1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TOTAL</a:t>
                      </a:r>
                    </a:p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b="0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(n=4019)</a:t>
                      </a:r>
                      <a:endParaRPr lang="fr-FR" sz="1200" b="0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fr-FR" sz="600" b="1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Kinésithérapeutes </a:t>
                      </a: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(n=990)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Médecins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(n=842)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Orthophonistes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(n=680)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Infirmiers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(n=491)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Podologues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(n=329)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Pharmaciens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(n=224)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Chirurgien-dentiste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(n=178)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Orthoptistes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(n=99)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 rot="16200000">
            <a:off x="-1306514" y="3989298"/>
            <a:ext cx="3255141" cy="376790"/>
          </a:xfrm>
          <a:prstGeom prst="rect">
            <a:avLst/>
          </a:prstGeom>
          <a:solidFill>
            <a:schemeClr val="tx2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PROFESSION</a:t>
            </a:r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1897754727"/>
              </p:ext>
            </p:extLst>
          </p:nvPr>
        </p:nvGraphicFramePr>
        <p:xfrm>
          <a:off x="2051720" y="1700808"/>
          <a:ext cx="27363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467544" y="806192"/>
            <a:ext cx="8352928" cy="342935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 lvl="0"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LES NUMÉROS D'ÉCOUTE DÉDIÉS AUX PDS</a:t>
            </a:r>
            <a:endParaRPr lang="fr-FR" sz="1600" dirty="0" smtClean="0">
              <a:solidFill>
                <a:srgbClr val="4BACC6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986" y="251123"/>
            <a:ext cx="8002414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CONNAISSANCE DES ASSOCIATIONS D'AIDE ET NUMEROS D'ECOUTE DEDIÉS AUX PDS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1324018"/>
            <a:ext cx="7920880" cy="376790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793750" lvl="1" indent="-3429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+mj-lt"/>
              <a:buAutoNum type="alphaUcPeriod"/>
            </a:pPr>
            <a:r>
              <a:rPr lang="fr-FR" sz="1400" b="1" u="sng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Connaissance selon profession/sexe/type d'activité</a:t>
            </a:r>
            <a:endParaRPr lang="fr-FR" sz="1400" b="1" u="sng" dirty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81937"/>
              </p:ext>
            </p:extLst>
          </p:nvPr>
        </p:nvGraphicFramePr>
        <p:xfrm>
          <a:off x="5436096" y="2555379"/>
          <a:ext cx="3504045" cy="2406105"/>
        </p:xfrm>
        <a:graphic>
          <a:graphicData uri="http://schemas.openxmlformats.org/drawingml/2006/table">
            <a:tbl>
              <a:tblPr firstRow="1" bandRow="1"/>
              <a:tblGrid>
                <a:gridCol w="1151612"/>
                <a:gridCol w="2352433"/>
              </a:tblGrid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Hommes </a:t>
                      </a: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(n=1457)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Femmes </a:t>
                      </a: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(n=2562)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Hôpital </a:t>
                      </a:r>
                      <a:b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(n=656)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Libéral </a:t>
                      </a: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(n=2985)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Mixte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fr-FR" sz="1200" b="1" kern="120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(n=378)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 rot="16200000">
            <a:off x="4763771" y="2773554"/>
            <a:ext cx="741475" cy="376790"/>
          </a:xfrm>
          <a:prstGeom prst="rect">
            <a:avLst/>
          </a:prstGeom>
          <a:solidFill>
            <a:schemeClr val="accent5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SEXE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4519166" y="4124905"/>
            <a:ext cx="1194153" cy="441423"/>
          </a:xfrm>
          <a:prstGeom prst="rect">
            <a:avLst/>
          </a:prstGeom>
          <a:solidFill>
            <a:srgbClr val="336699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8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SECTEUR  D'ACTIVITÉ</a:t>
            </a:r>
          </a:p>
        </p:txBody>
      </p:sp>
      <p:graphicFrame>
        <p:nvGraphicFramePr>
          <p:cNvPr id="23" name="Graphique 22"/>
          <p:cNvGraphicFramePr/>
          <p:nvPr>
            <p:extLst>
              <p:ext uri="{D42A27DB-BD31-4B8C-83A1-F6EECF244321}">
                <p14:modId xmlns:p14="http://schemas.microsoft.com/office/powerpoint/2010/main" val="1878306155"/>
              </p:ext>
            </p:extLst>
          </p:nvPr>
        </p:nvGraphicFramePr>
        <p:xfrm>
          <a:off x="6588224" y="2494421"/>
          <a:ext cx="27363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8" descr="http://t1.gstatic.com/images?q=tbn:ANd9GcQgemRBOMlNZMbSRGbFMlHEHdMJ55C_ydi4JElBOEzj1uA376Qz4KSOTRy6dw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3" y="692696"/>
            <a:ext cx="285987" cy="40920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4" name="Rectangle 23"/>
          <p:cNvSpPr/>
          <p:nvPr/>
        </p:nvSpPr>
        <p:spPr>
          <a:xfrm>
            <a:off x="1588" y="6165304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Q5/ Connaissez-vous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un numéro d’écoute à appeler dans le cadre de ce type de souffrance et dédié aux professionnels de santé ?</a:t>
            </a:r>
            <a:endParaRPr lang="es-ES" sz="12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7160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4273404570"/>
              </p:ext>
            </p:extLst>
          </p:nvPr>
        </p:nvGraphicFramePr>
        <p:xfrm>
          <a:off x="755576" y="2131715"/>
          <a:ext cx="6483219" cy="367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689180" y="5279294"/>
            <a:ext cx="6987276" cy="71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32" tIns="48816" rIns="97632" bIns="48816" anchor="ctr"/>
          <a:lstStyle>
            <a:lvl1pPr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533400" indent="-17145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896938" indent="-180975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altLang="fr-FR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Ce sont les associations professionnelles </a:t>
            </a:r>
            <a:r>
              <a:rPr lang="fr-FR" altLang="fr-FR" sz="1600" b="1" i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(régionales ou nationales) </a:t>
            </a:r>
            <a:r>
              <a:rPr lang="fr-FR" altLang="fr-FR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que les professionnels de santé souhaiteraient voir gérer un numéro vert dédié.</a:t>
            </a:r>
            <a:endParaRPr lang="fr-FR" altLang="fr-FR" sz="1600" i="1" dirty="0">
              <a:solidFill>
                <a:schemeClr val="accent5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825085" y="5458087"/>
            <a:ext cx="432048" cy="36138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473157" y="5229200"/>
            <a:ext cx="72008" cy="8191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69986" y="251123"/>
            <a:ext cx="8002414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CONNAISSANCE DES ASSOCIATIONS D'AIDE ET NUMEROS D'ECOUTE DEDIÉS AUX PDS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536" y="1316148"/>
            <a:ext cx="7920880" cy="772283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793750" lvl="1" indent="-3429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+mj-lt"/>
              <a:buAutoNum type="alphaUcPeriod" startAt="2"/>
            </a:pPr>
            <a:r>
              <a:rPr lang="fr-FR" sz="1400" b="1" u="sng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Quelles attentes vis-à-vis d'un numéro vert dédié aux PDS </a:t>
            </a: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?</a:t>
            </a:r>
          </a:p>
          <a:p>
            <a:pPr marL="1162050" lvl="2" indent="-2540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+mj-lt"/>
              <a:buAutoNum type="alphaLcPeriod"/>
            </a:pPr>
            <a:r>
              <a:rPr lang="fr-FR" sz="1400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Quel organisme les PDS souhaiteraient voir gérer un tel numéro ? (n=4019)</a:t>
            </a:r>
            <a:endParaRPr lang="fr-FR" sz="1400" dirty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88" y="6165304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66700" algn="l"/>
              </a:tabLst>
            </a:pP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Q6/ Si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un tel numéro vert (gratuit) dédié à Tous les Professionnels de Santé et garantissant votre anonymat venait à exister, vous préféreriez que 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	l'organisme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qui le gère soit : </a:t>
            </a:r>
            <a:endParaRPr lang="es-ES" sz="12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147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2034643404"/>
              </p:ext>
            </p:extLst>
          </p:nvPr>
        </p:nvGraphicFramePr>
        <p:xfrm>
          <a:off x="756015" y="2199100"/>
          <a:ext cx="6483219" cy="367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169986" y="251123"/>
            <a:ext cx="8002414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CONNAISSANCE DES ASSOCIATIONS D'AIDE ET NUMEROS D'ECOUTE DEDIÉS AUX PDS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536" y="1316148"/>
            <a:ext cx="7920880" cy="772283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793750" lvl="1" indent="-3429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+mj-lt"/>
              <a:buAutoNum type="alphaUcPeriod" startAt="2"/>
            </a:pPr>
            <a:r>
              <a:rPr lang="fr-FR" sz="1400" b="1" u="sng" dirty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Quelles attentes vis-à-vis d'un numéro vert dédié aux PDS </a:t>
            </a: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? (suite)</a:t>
            </a:r>
            <a:endParaRPr lang="fr-FR" sz="1400" b="1" dirty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  <a:p>
            <a:pPr marL="1250950" lvl="2" indent="-3429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+mj-lt"/>
              <a:buAutoNum type="alphaLcPeriod" startAt="2"/>
            </a:pPr>
            <a:r>
              <a:rPr lang="fr-FR" sz="1400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Quel(s) type(s) d'interlocuteur(s) les PDS souhaiteraient-ils </a:t>
            </a:r>
            <a:r>
              <a:rPr lang="fr-FR" sz="1400" dirty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? (n=4019</a:t>
            </a:r>
            <a:r>
              <a:rPr lang="fr-FR" sz="1400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) </a:t>
            </a:r>
            <a:endParaRPr lang="fr-FR" sz="1400" dirty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8" y="6165304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Q7/ Quel(s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) type(s) d'interlocuteur(s) souhaiteriez-vous alors avoir :</a:t>
            </a:r>
            <a:endParaRPr lang="es-ES" sz="12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689180" y="5279294"/>
            <a:ext cx="6987276" cy="71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32" tIns="48816" rIns="97632" bIns="48816" anchor="ctr"/>
          <a:lstStyle>
            <a:lvl1pPr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533400" indent="-17145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896938" indent="-180975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altLang="fr-FR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Le psychologue serait l’interlocuteur privilégié.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825085" y="5458087"/>
            <a:ext cx="432048" cy="36138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473157" y="5229200"/>
            <a:ext cx="72008" cy="8191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2333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3946" y="956677"/>
            <a:ext cx="7125022" cy="43204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tabLst>
                <a:tab pos="6543675" algn="l"/>
              </a:tabLst>
            </a:pPr>
            <a:r>
              <a:rPr lang="fr-FR" sz="1400" u="sng" dirty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RAPPEL DES OBJECTIFS </a:t>
            </a:r>
            <a:r>
              <a:rPr lang="fr-FR" sz="1400" u="sng" dirty="0" smtClean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ET </a:t>
            </a:r>
            <a:r>
              <a:rPr lang="fr-FR" sz="1400" u="sng" dirty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DE LA </a:t>
            </a:r>
            <a:r>
              <a:rPr lang="fr-FR" sz="1400" u="sng" dirty="0" smtClean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METHODOLOGIE	p.03</a:t>
            </a:r>
            <a:endParaRPr lang="fr-FR" sz="1400" u="sng" dirty="0">
              <a:solidFill>
                <a:schemeClr val="accent5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6042" y="2787893"/>
            <a:ext cx="7122926" cy="43204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tabLst>
                <a:tab pos="6543675" algn="l"/>
              </a:tabLst>
            </a:pPr>
            <a:r>
              <a:rPr lang="fr-FR" sz="1400" u="sng" dirty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RAPPORT </a:t>
            </a:r>
            <a:r>
              <a:rPr lang="fr-FR" sz="1400" u="sng" dirty="0" smtClean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DETAILLÉ	p.07</a:t>
            </a:r>
            <a:endParaRPr lang="fr-FR" sz="1400" u="sng" dirty="0">
              <a:solidFill>
                <a:schemeClr val="accent5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34666" y="1235184"/>
            <a:ext cx="7282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CONTEXTE						p.04</a:t>
            </a:r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OBJECTIRS						p.05</a:t>
            </a:r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fr-FR" sz="1200" dirty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METHODOLOGIE / ECHANTILLON </a:t>
            </a:r>
            <a: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COLLECTÉ				p.06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34666" y="3075925"/>
            <a:ext cx="7426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fr-FR" sz="1200" dirty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PROFIL DES </a:t>
            </a:r>
            <a: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RÉPONDANTS					p.08</a:t>
            </a:r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fr-FR" sz="1200" dirty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QUEL COMPORTEMENT AURAIENT LES PROFESSIONNELS DE SANTÉ </a:t>
            </a:r>
            <a: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/>
            </a:r>
            <a:b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</a:br>
            <a: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EN </a:t>
            </a:r>
            <a:r>
              <a:rPr lang="fr-FR" sz="1200" dirty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CAS DE SOUFFRANCE </a:t>
            </a:r>
            <a: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PSYCHOLOGIQUE				p.10</a:t>
            </a:r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fr-FR" sz="1200" dirty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CONNAISSANCE DES ASSOCIATIONS D'AIDE ET NUMEROS D'ECOUTE DEDIÉS AUX </a:t>
            </a:r>
            <a: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PDS	p.15</a:t>
            </a:r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fr-FR" sz="1200" dirty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SOUFFRANCE PSYCHOLOGIQUE </a:t>
            </a:r>
            <a:br>
              <a:rPr lang="fr-FR" sz="1200" dirty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</a:br>
            <a:r>
              <a:rPr lang="fr-FR" sz="1200" dirty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ET IMPACT SUR LA QUALITÉ DES SOINS ET LA VIE </a:t>
            </a:r>
            <a: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PROFESSIONNELLE			p.24</a:t>
            </a:r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PRISE EN CHARGE DES SOUFFRANCES DES PDS 			</a:t>
            </a:r>
            <a:r>
              <a:rPr lang="fr-FR" sz="1200" dirty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	</a:t>
            </a:r>
            <a: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p.31</a:t>
            </a:r>
            <a:endParaRPr lang="fr-FR" sz="1200" dirty="0">
              <a:solidFill>
                <a:srgbClr val="003366"/>
              </a:solidFill>
              <a:latin typeface="Calibri Light" panose="020F0302020204030204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		</a:t>
            </a:r>
            <a:endParaRPr lang="fr-FR" sz="1200" dirty="0">
              <a:solidFill>
                <a:srgbClr val="003366"/>
              </a:solidFill>
              <a:latin typeface="Calibri Light" panose="020F0302020204030204" pitchFamily="34" charset="0"/>
              <a:cs typeface="Arial" pitchFamily="34" charset="0"/>
            </a:endParaRPr>
          </a:p>
          <a:p>
            <a:pPr marL="361950" indent="-361950">
              <a:lnSpc>
                <a:spcPct val="150000"/>
              </a:lnSpc>
              <a:buFont typeface="+mj-lt"/>
              <a:buAutoNum type="arabicPeriod"/>
            </a:pPr>
            <a:endParaRPr lang="fr-FR" sz="1200" dirty="0" smtClean="0">
              <a:solidFill>
                <a:srgbClr val="003366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096" y="241805"/>
            <a:ext cx="1261027" cy="37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SOMMAIRE</a:t>
            </a:r>
            <a:endParaRPr lang="en-US" dirty="0">
              <a:solidFill>
                <a:srgbClr val="1FA7E7"/>
              </a:solidFill>
              <a:latin typeface="Calibri Light" panose="020F0302020204030204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06693"/>
              </p:ext>
            </p:extLst>
          </p:nvPr>
        </p:nvGraphicFramePr>
        <p:xfrm>
          <a:off x="513681" y="1897027"/>
          <a:ext cx="6703565" cy="3991766"/>
        </p:xfrm>
        <a:graphic>
          <a:graphicData uri="http://schemas.openxmlformats.org/drawingml/2006/table">
            <a:tbl>
              <a:tblPr firstRow="1" bandRow="1"/>
              <a:tblGrid>
                <a:gridCol w="1374973"/>
                <a:gridCol w="1588046"/>
                <a:gridCol w="1870273"/>
                <a:gridCol w="1870273"/>
              </a:tblGrid>
              <a:tr h="388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b="1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TOTAL</a:t>
                      </a:r>
                    </a:p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b="0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(n=4019)</a:t>
                      </a:r>
                      <a:endParaRPr lang="fr-FR" sz="1200" b="0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fr-FR" sz="600" b="1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Kinésithérapeutes </a:t>
                      </a: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(n=990)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Médecins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(n=842)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Orthophonistes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(n=680)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Infirmiers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(n=491)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Podologues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(n=329)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Pharmaciens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(n=224)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Chirurgien-dentiste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(n=178)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Orthoptistes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(n=99)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957705715"/>
              </p:ext>
            </p:extLst>
          </p:nvPr>
        </p:nvGraphicFramePr>
        <p:xfrm>
          <a:off x="1888655" y="1753011"/>
          <a:ext cx="460851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 rot="16200000">
            <a:off x="-1325712" y="4083261"/>
            <a:ext cx="3171622" cy="376790"/>
          </a:xfrm>
          <a:prstGeom prst="rect">
            <a:avLst/>
          </a:prstGeom>
          <a:solidFill>
            <a:schemeClr val="tx2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PROFESSION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986" y="251123"/>
            <a:ext cx="8002414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CONNAISSANCE DES ASSOCIATIONS D'AIDE ET NUMEROS D'ECOUTE DEDIÉS AUX PDS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6" y="1052736"/>
            <a:ext cx="7920880" cy="772283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793750" lvl="1" indent="-3429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+mj-lt"/>
              <a:buAutoNum type="alphaUcPeriod" startAt="3"/>
            </a:pPr>
            <a:r>
              <a:rPr lang="fr-FR" sz="1400" b="1" u="sng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Quelle(s) prestation(s) devrait proposer ce numéro </a:t>
            </a: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? </a:t>
            </a:r>
          </a:p>
          <a:p>
            <a:pPr marL="1085850" lvl="2" indent="-1778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Total et selon profession/sexe/type d'activité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737512"/>
              </p:ext>
            </p:extLst>
          </p:nvPr>
        </p:nvGraphicFramePr>
        <p:xfrm>
          <a:off x="5436096" y="2691783"/>
          <a:ext cx="3504045" cy="2406105"/>
        </p:xfrm>
        <a:graphic>
          <a:graphicData uri="http://schemas.openxmlformats.org/drawingml/2006/table">
            <a:tbl>
              <a:tblPr firstRow="1" bandRow="1"/>
              <a:tblGrid>
                <a:gridCol w="1151612"/>
                <a:gridCol w="2352433"/>
              </a:tblGrid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Hommes </a:t>
                      </a: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(n=1457)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Femmes </a:t>
                      </a: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(n=2562)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Hôpital </a:t>
                      </a:r>
                      <a:b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(n=656)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Libéral </a:t>
                      </a: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(n=2985)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Mixte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fr-FR" sz="1200" b="1" kern="120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(n=378)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 rot="16200000">
            <a:off x="4738665" y="2896964"/>
            <a:ext cx="791687" cy="376790"/>
          </a:xfrm>
          <a:prstGeom prst="rect">
            <a:avLst/>
          </a:prstGeom>
          <a:solidFill>
            <a:schemeClr val="accent5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SEXE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4519166" y="4280359"/>
            <a:ext cx="1194153" cy="441423"/>
          </a:xfrm>
          <a:prstGeom prst="rect">
            <a:avLst/>
          </a:prstGeom>
          <a:solidFill>
            <a:srgbClr val="336699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8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SECTEUR  D'ACTIVITÉ</a:t>
            </a:r>
          </a:p>
        </p:txBody>
      </p:sp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3500269171"/>
              </p:ext>
            </p:extLst>
          </p:nvPr>
        </p:nvGraphicFramePr>
        <p:xfrm>
          <a:off x="6084168" y="2414800"/>
          <a:ext cx="3219981" cy="2698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588" y="6362278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Q8/ Selon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vous quelles prestations devrait proposer ce numéro vert :  </a:t>
            </a:r>
            <a:endParaRPr lang="es-ES" sz="12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45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687667" y="5396238"/>
            <a:ext cx="6987276" cy="71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32" tIns="48816" rIns="97632" bIns="48816" anchor="ctr"/>
          <a:lstStyle>
            <a:lvl1pPr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533400" indent="-17145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896938" indent="-180975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altLang="fr-FR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Près de ¾ des soignants sont demandeurs de consultations physiques et plus 55% d’une orientation vers des structures qui leur soient dédiées</a:t>
            </a:r>
            <a:r>
              <a:rPr lang="en-US" altLang="fr-FR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825085" y="5575031"/>
            <a:ext cx="432048" cy="36138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473157" y="5346144"/>
            <a:ext cx="72008" cy="8191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3304427211"/>
              </p:ext>
            </p:extLst>
          </p:nvPr>
        </p:nvGraphicFramePr>
        <p:xfrm>
          <a:off x="744341" y="1869881"/>
          <a:ext cx="6483219" cy="367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169986" y="251123"/>
            <a:ext cx="8002414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CONNAISSANCE DES ASSOCIATIONS D'AIDE ET NUMEROS D'ECOUTE DEDIÉS AUX PDS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536" y="1316148"/>
            <a:ext cx="7920880" cy="772283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793750" lvl="1" indent="-3429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+mj-lt"/>
              <a:buAutoNum type="alphaUcPeriod" startAt="4"/>
            </a:pPr>
            <a:r>
              <a:rPr lang="fr-FR" sz="1400" b="1" u="sng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Les services souhaités </a:t>
            </a: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 </a:t>
            </a:r>
            <a:r>
              <a:rPr lang="fr-FR" sz="1400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(</a:t>
            </a:r>
            <a:r>
              <a:rPr lang="fr-FR" sz="1400" dirty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n=4019)</a:t>
            </a:r>
          </a:p>
          <a:p>
            <a:pPr marL="793750" lvl="1" indent="-3429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+mj-lt"/>
              <a:buAutoNum type="alphaUcPeriod" startAt="4"/>
            </a:pPr>
            <a:endParaRPr lang="fr-FR" sz="1400" b="1" u="sng" dirty="0" smtClean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8" y="6237312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Q9/ Parmi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les services proposés ci-dessous, lesquels souhaiteriez-vous :</a:t>
            </a:r>
            <a:endParaRPr lang="es-ES" sz="12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313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33700" y="2581978"/>
            <a:ext cx="6102424" cy="11350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tabLst>
                <a:tab pos="361950" algn="l"/>
                <a:tab pos="714375" algn="l"/>
              </a:tabLst>
            </a:pPr>
            <a:r>
              <a:rPr lang="fr-FR" sz="2800" dirty="0" smtClean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SOUFFRANCE PSYCHOLOGIQUE </a:t>
            </a:r>
            <a:br>
              <a:rPr lang="fr-FR" sz="2800" dirty="0" smtClean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</a:br>
            <a:r>
              <a:rPr lang="fr-FR" sz="2800" dirty="0" smtClean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ET IMPACT SUR LA QUALITÉ DES SOINS ET LA VIE PROFESSIONNELLE</a:t>
            </a:r>
            <a:endParaRPr lang="fr-FR" sz="2800" dirty="0">
              <a:solidFill>
                <a:schemeClr val="accent5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654771" y="2524398"/>
            <a:ext cx="7489037" cy="1189037"/>
            <a:chOff x="1654771" y="2524398"/>
            <a:chExt cx="7489037" cy="1189037"/>
          </a:xfrm>
        </p:grpSpPr>
        <p:sp>
          <p:nvSpPr>
            <p:cNvPr id="16" name="Rectangle 15"/>
            <p:cNvSpPr/>
            <p:nvPr/>
          </p:nvSpPr>
          <p:spPr>
            <a:xfrm>
              <a:off x="2843808" y="3681035"/>
              <a:ext cx="6300000" cy="3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771" y="2524398"/>
              <a:ext cx="1189037" cy="1189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73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30016"/>
              </p:ext>
            </p:extLst>
          </p:nvPr>
        </p:nvGraphicFramePr>
        <p:xfrm>
          <a:off x="604738" y="1700808"/>
          <a:ext cx="8071718" cy="4238595"/>
        </p:xfrm>
        <a:graphic>
          <a:graphicData uri="http://schemas.openxmlformats.org/drawingml/2006/table">
            <a:tbl>
              <a:tblPr firstRow="1" bandRow="1"/>
              <a:tblGrid>
                <a:gridCol w="1710952"/>
                <a:gridCol w="2928355"/>
                <a:gridCol w="3432411"/>
              </a:tblGrid>
              <a:tr h="389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fr-FR" sz="11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Qualité des soins AFFECTÉE au point de mettre EN DANGER LA VIE DU PATIENT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Qualité des soins PLUTÔT PAS  OU PAS AFFECTÉE au point de mettre en danger la vie du patient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0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b="1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TOTAL</a:t>
                      </a:r>
                    </a:p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b="0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(n=4019)</a:t>
                      </a:r>
                      <a:endParaRPr lang="fr-FR" sz="1200" b="0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131">
                <a:tc>
                  <a:txBody>
                    <a:bodyPr/>
                    <a:lstStyle/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fr-FR" sz="600" b="1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432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Kinésithérapeutes </a:t>
                      </a: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(n=990)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432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Médecins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(n=842)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432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Orthophonistes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(n=680)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432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Infirmiers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(n=491)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432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Podologues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(n=329)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432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Pharmaciens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(n=224)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432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Chirurgien-dentiste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(n=178)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432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Orthoptistes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(n=99)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rot="16200000">
            <a:off x="-1234655" y="4192201"/>
            <a:ext cx="3171622" cy="342536"/>
          </a:xfrm>
          <a:prstGeom prst="rect">
            <a:avLst/>
          </a:prstGeom>
          <a:solidFill>
            <a:schemeClr val="tx2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PROFESSION</a:t>
            </a:r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4081543316"/>
              </p:ext>
            </p:extLst>
          </p:nvPr>
        </p:nvGraphicFramePr>
        <p:xfrm>
          <a:off x="2308448" y="1835299"/>
          <a:ext cx="6096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401156" y="2215897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48%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97738" y="2948002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37%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54442" y="3332201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65%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119981" y="3710522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34%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679178" y="4080189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62%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242119" y="4436972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40%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626538" y="4807732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59%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467501" y="5190220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51%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072356" y="5561745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33%</a:t>
            </a:r>
            <a:endParaRPr lang="fr-FR" sz="12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544" y="624643"/>
            <a:ext cx="8352928" cy="342935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 lvl="0"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IMPACT DE LA SOUFFRANCE PSYCHOLOGIQUE SUR LA QUALITÉ DES SOINS</a:t>
            </a:r>
            <a:endParaRPr lang="fr-FR" sz="1600" dirty="0" smtClean="0">
              <a:solidFill>
                <a:srgbClr val="4BACC6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1886" y="260648"/>
            <a:ext cx="6301375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 smtClean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IMPACT </a:t>
            </a: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SUR LA QUALITÉ DES </a:t>
            </a:r>
            <a:r>
              <a:rPr lang="fr-FR" dirty="0" smtClean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SOINS &amp; LA </a:t>
            </a: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VIE PROFESSIONNELLE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9552" y="990511"/>
            <a:ext cx="8352928" cy="527601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447675" indent="-266700" defTabSz="977704">
              <a:spcBef>
                <a:spcPts val="900"/>
              </a:spcBef>
              <a:buClr>
                <a:schemeClr val="accent5"/>
              </a:buClr>
              <a:buSzPct val="90000"/>
              <a:buFont typeface="Wingdings" panose="05000000000000000000" pitchFamily="2" charset="2"/>
              <a:buChar char="è"/>
            </a:pPr>
            <a:r>
              <a:rPr lang="fr-FR" sz="1400" b="1" dirty="0">
                <a:solidFill>
                  <a:schemeClr val="accent5"/>
                </a:solidFill>
                <a:latin typeface="Calibri Light" panose="020F0302020204030204" pitchFamily="34" charset="0"/>
                <a:sym typeface="Wingdings" pitchFamily="2" charset="2"/>
              </a:rPr>
              <a:t>L</a:t>
            </a:r>
            <a:r>
              <a:rPr lang="fr-FR" sz="1400" b="1" dirty="0" smtClean="0">
                <a:solidFill>
                  <a:schemeClr val="accent5"/>
                </a:solidFill>
                <a:latin typeface="Calibri Light" panose="020F0302020204030204" pitchFamily="34" charset="0"/>
                <a:sym typeface="Wingdings" pitchFamily="2" charset="2"/>
              </a:rPr>
              <a:t>a qualité des soins prodigués par des PDS en souffrance psychologique pourrait-elle être affectée au point de mettre un danger  la vie du patient ?</a:t>
            </a:r>
            <a:endParaRPr lang="fr-FR" sz="1400" b="1" dirty="0">
              <a:solidFill>
                <a:schemeClr val="accent5"/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7597" y="1374676"/>
            <a:ext cx="4602435" cy="354156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793750" lvl="1" indent="-3429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1400" u="sng" dirty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S</a:t>
            </a:r>
            <a:r>
              <a:rPr lang="fr-FR" sz="1400" u="sng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elon la profession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6446" y="6256362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61950" algn="l"/>
              </a:tabLst>
            </a:pP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Q12/ Concernant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vos confrères/consœurs en situation de souffrance psychologique, pensez-vous que la qualité des soins qu'ils prodiguent 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	pourrait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être affectée, au point de pouvoir mettre en danger la vie du patient ?</a:t>
            </a:r>
            <a:endParaRPr lang="es-ES" sz="12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486169326"/>
              </p:ext>
            </p:extLst>
          </p:nvPr>
        </p:nvGraphicFramePr>
        <p:xfrm>
          <a:off x="5148064" y="1835299"/>
          <a:ext cx="25922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6864103" y="5552567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67%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511832" y="5190220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49%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344126" y="480773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41%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759482" y="4444849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60%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57875" y="4080188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38%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873807" y="3700996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66%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207879" y="3326276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35%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88057" y="2941677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63%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569508" y="2215897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52%</a:t>
            </a:r>
            <a:endParaRPr lang="fr-FR" sz="12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1" name="Picture 2" descr="File:Classic alphabet numbers 1 at coloring-pages-for-kids-boys-dotcom.sv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1" y="548680"/>
            <a:ext cx="305862" cy="39570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8171129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1392417535"/>
              </p:ext>
            </p:extLst>
          </p:nvPr>
        </p:nvGraphicFramePr>
        <p:xfrm>
          <a:off x="1263235" y="1596345"/>
          <a:ext cx="6483219" cy="367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687666" y="5207286"/>
            <a:ext cx="7348829" cy="71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32" tIns="48816" rIns="97632" bIns="48816" anchor="ctr"/>
          <a:lstStyle>
            <a:lvl1pPr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533400" indent="-17145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896938" indent="-180975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altLang="fr-FR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2 raisons principales expliquent pourquoi certains soignants ne souhaitent pas d’aide :</a:t>
            </a:r>
            <a:br>
              <a:rPr lang="fr-FR" altLang="fr-FR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</a:br>
            <a:r>
              <a:rPr lang="fr-FR" altLang="fr-FR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-  les raisons économiques</a:t>
            </a:r>
            <a:r>
              <a:rPr lang="fr-FR" altLang="fr-FR" sz="1600" i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/>
            </a:r>
            <a:br>
              <a:rPr lang="fr-FR" altLang="fr-FR" sz="1600" i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</a:br>
            <a:r>
              <a:rPr lang="fr-FR" altLang="fr-FR" sz="1600" i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-  </a:t>
            </a:r>
            <a:r>
              <a:rPr lang="fr-FR" altLang="fr-FR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éviter que leur situation de souffrance ne soit connue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825085" y="5386079"/>
            <a:ext cx="432048" cy="36138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473157" y="5157192"/>
            <a:ext cx="72008" cy="8191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23528" y="980728"/>
            <a:ext cx="8712968" cy="589156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 lvl="0"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POURQUOI CERTAINS PDS EN SITUATION DE SOUFFRANCE NE SOUHAITENT-ILS PAS SE FAIRE AIDER</a:t>
            </a:r>
            <a:r>
              <a:rPr lang="fr-FR" sz="1600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 ?</a:t>
            </a:r>
            <a:br>
              <a:rPr lang="fr-FR" sz="1600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</a:br>
            <a:r>
              <a:rPr lang="fr-FR" sz="1600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(n=4019)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446" y="6165304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61950" algn="l"/>
              </a:tabLst>
            </a:pP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Q11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/	Certain(e)s confrères/consœurs disent qu'ils ne souhaiteraient pas se faire aider s'ils se trouvaient un jour dans cette situation de souffrance 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	psychologique. Quelles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sont, à votre avis, la ou les raison(s) qui les motivent 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1886" y="260648"/>
            <a:ext cx="6096298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 smtClean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IMPACT </a:t>
            </a: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SUR LA QUALITÉ DES </a:t>
            </a:r>
            <a:r>
              <a:rPr lang="fr-FR" dirty="0" smtClean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SOINS &amp; LA </a:t>
            </a: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VIE PROFESSIONNELLE</a:t>
            </a:r>
          </a:p>
        </p:txBody>
      </p:sp>
      <p:pic>
        <p:nvPicPr>
          <p:cNvPr id="13" name="Picture 4" descr="https://upload.wikimedia.org/wikipedia/commons/thumb/1/18/Classic_alphabet_numbers_2_at_coloring-pages-for-kids-boys-dotcom.svg/2000px-Classic_alphabet_numbers_2_at_coloring-pages-for-kids-boys-dotcom.sv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87486" cy="372006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84603865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7544" y="806759"/>
            <a:ext cx="8352928" cy="342935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 lvl="0"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IMPACT DE LA SOUFFRANCE SUR L'ACTIVITÉ PROFESSIONNELLE</a:t>
            </a:r>
            <a:endParaRPr lang="fr-FR" sz="1600" dirty="0" smtClean="0">
              <a:solidFill>
                <a:srgbClr val="4BACC6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7597" y="1154126"/>
            <a:ext cx="8130827" cy="772283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450850" lvl="1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</a:pPr>
            <a:r>
              <a:rPr lang="fr-FR" sz="1400" b="1" u="sng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Durée maximale que les PDS pourraient passer à se soigner sans travailler </a:t>
            </a:r>
            <a:r>
              <a:rPr lang="fr-FR" sz="1400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(en jours ouvrés)</a:t>
            </a:r>
          </a:p>
          <a:p>
            <a:pPr marL="1250950" lvl="2" indent="-34290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+mj-lt"/>
              <a:buAutoNum type="arabicParenR"/>
            </a:pPr>
            <a:r>
              <a:rPr lang="fr-FR" sz="1400" b="1" u="sng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Moyenne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446" y="6241504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61950" algn="l"/>
              </a:tabLst>
            </a:pP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Q13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/	Dans le cadre d'une prise en charge, quelle serait la durée maximale (en jours ouvrés) que vous pourriez passer à vous soigner, sans 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	travailler 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369242"/>
              </p:ext>
            </p:extLst>
          </p:nvPr>
        </p:nvGraphicFramePr>
        <p:xfrm>
          <a:off x="1036787" y="2188865"/>
          <a:ext cx="6703565" cy="3991766"/>
        </p:xfrm>
        <a:graphic>
          <a:graphicData uri="http://schemas.openxmlformats.org/drawingml/2006/table">
            <a:tbl>
              <a:tblPr firstRow="1" bandRow="1"/>
              <a:tblGrid>
                <a:gridCol w="1374973"/>
                <a:gridCol w="1588046"/>
                <a:gridCol w="1870273"/>
                <a:gridCol w="1870273"/>
              </a:tblGrid>
              <a:tr h="388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b="1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TOTAL (n=4015)</a:t>
                      </a:r>
                      <a:endParaRPr lang="fr-FR" sz="1200" b="1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fr-FR" sz="600" b="1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Kinésithérapeutes </a:t>
                      </a: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(n=987)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Médecins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(n=842)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Orthophonistes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(n=680)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Infirmiers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(n=491)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Podologues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(n=329)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Pharmaciens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(n=224)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Chirurgien-dentiste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(n=177)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Orthoptistes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(n=99)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Graphique 30"/>
          <p:cNvGraphicFramePr/>
          <p:nvPr>
            <p:extLst>
              <p:ext uri="{D42A27DB-BD31-4B8C-83A1-F6EECF244321}">
                <p14:modId xmlns:p14="http://schemas.microsoft.com/office/powerpoint/2010/main" val="3926598267"/>
              </p:ext>
            </p:extLst>
          </p:nvPr>
        </p:nvGraphicFramePr>
        <p:xfrm>
          <a:off x="2411761" y="2044849"/>
          <a:ext cx="460851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Rectangle 31"/>
          <p:cNvSpPr/>
          <p:nvPr/>
        </p:nvSpPr>
        <p:spPr>
          <a:xfrm rot="16200000">
            <a:off x="-766602" y="4371792"/>
            <a:ext cx="3099614" cy="311396"/>
          </a:xfrm>
          <a:prstGeom prst="rect">
            <a:avLst/>
          </a:prstGeom>
          <a:solidFill>
            <a:schemeClr val="tx2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PROFESSION</a:t>
            </a:r>
          </a:p>
        </p:txBody>
      </p:sp>
      <p:graphicFrame>
        <p:nvGraphicFramePr>
          <p:cNvPr id="33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42929"/>
              </p:ext>
            </p:extLst>
          </p:nvPr>
        </p:nvGraphicFramePr>
        <p:xfrm>
          <a:off x="5436096" y="2983621"/>
          <a:ext cx="3504045" cy="2401650"/>
        </p:xfrm>
        <a:graphic>
          <a:graphicData uri="http://schemas.openxmlformats.org/drawingml/2006/table">
            <a:tbl>
              <a:tblPr firstRow="1" bandRow="1"/>
              <a:tblGrid>
                <a:gridCol w="1151612"/>
                <a:gridCol w="2352433"/>
              </a:tblGrid>
              <a:tr h="397305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Hommes </a:t>
                      </a:r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(n=1454)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Femmes </a:t>
                      </a: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(n=2561)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Hôpital </a:t>
                      </a: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(n=656)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Libéral </a:t>
                      </a: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(n=2981)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305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Mixte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fr-FR" sz="1200" b="1" kern="120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</a:br>
                      <a:r>
                        <a:rPr lang="fr-FR" sz="1200" b="0" kern="12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(n=378)</a:t>
                      </a:r>
                      <a:endParaRPr lang="fr-FR" sz="1200" b="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 rot="16200000">
            <a:off x="4738665" y="3188802"/>
            <a:ext cx="791687" cy="376790"/>
          </a:xfrm>
          <a:prstGeom prst="rect">
            <a:avLst/>
          </a:prstGeom>
          <a:solidFill>
            <a:schemeClr val="accent5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SEXE</a:t>
            </a:r>
          </a:p>
        </p:txBody>
      </p:sp>
      <p:sp>
        <p:nvSpPr>
          <p:cNvPr id="35" name="Rectangle 34"/>
          <p:cNvSpPr/>
          <p:nvPr/>
        </p:nvSpPr>
        <p:spPr>
          <a:xfrm rot="16200000">
            <a:off x="4519166" y="4572197"/>
            <a:ext cx="1194153" cy="441423"/>
          </a:xfrm>
          <a:prstGeom prst="rect">
            <a:avLst/>
          </a:prstGeom>
          <a:solidFill>
            <a:srgbClr val="336699"/>
          </a:solidFill>
        </p:spPr>
        <p:txBody>
          <a:bodyPr wrap="square" lIns="95778" tIns="47889" rIns="95778" bIns="47889" rtlCol="0" anchor="ctr">
            <a:spAutoFit/>
          </a:bodyPr>
          <a:lstStyle/>
          <a:p>
            <a:pPr algn="ctr" defTabSz="977704">
              <a:lnSpc>
                <a:spcPct val="80000"/>
              </a:lnSpc>
              <a:spcBef>
                <a:spcPts val="840"/>
              </a:spcBef>
              <a:buClr>
                <a:srgbClr val="003366"/>
              </a:buClr>
              <a:buSzPct val="90000"/>
            </a:pPr>
            <a:r>
              <a:rPr lang="fr-FR" sz="1400" b="1" dirty="0" smtClean="0">
                <a:solidFill>
                  <a:schemeClr val="bg1"/>
                </a:solidFill>
                <a:latin typeface="Calibri Light" panose="020F0302020204030204" pitchFamily="34" charset="0"/>
                <a:sym typeface="Wingdings" pitchFamily="2" charset="2"/>
              </a:rPr>
              <a:t>SECTEUR  D'ACTIVITÉ</a:t>
            </a:r>
          </a:p>
        </p:txBody>
      </p:sp>
      <p:graphicFrame>
        <p:nvGraphicFramePr>
          <p:cNvPr id="36" name="Graphique 35"/>
          <p:cNvGraphicFramePr/>
          <p:nvPr>
            <p:extLst>
              <p:ext uri="{D42A27DB-BD31-4B8C-83A1-F6EECF244321}">
                <p14:modId xmlns:p14="http://schemas.microsoft.com/office/powerpoint/2010/main" val="3870724457"/>
              </p:ext>
            </p:extLst>
          </p:nvPr>
        </p:nvGraphicFramePr>
        <p:xfrm>
          <a:off x="6300192" y="2764929"/>
          <a:ext cx="266010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998762" y="1815207"/>
            <a:ext cx="221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</a:rPr>
              <a:t>Nombre maximal</a:t>
            </a:r>
            <a:b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</a:rPr>
            </a:br>
            <a:r>
              <a:rPr lang="fr-FR" sz="1200" dirty="0" smtClean="0">
                <a:solidFill>
                  <a:srgbClr val="003366"/>
                </a:solidFill>
                <a:latin typeface="Calibri Light" panose="020F0302020204030204" pitchFamily="34" charset="0"/>
              </a:rPr>
              <a:t>de jours ouvrés (moyenne)</a:t>
            </a:r>
            <a:endParaRPr lang="fr-FR" sz="1200" dirty="0">
              <a:solidFill>
                <a:srgbClr val="003366"/>
              </a:solidFill>
              <a:latin typeface="Calibri Light" panose="020F03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1886" y="260648"/>
            <a:ext cx="6096298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 smtClean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IMPACT </a:t>
            </a: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SUR LA QUALITÉ DES </a:t>
            </a:r>
            <a:r>
              <a:rPr lang="fr-FR" dirty="0" smtClean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SOINS &amp; LA </a:t>
            </a: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VIE PROFESSIONNELLE</a:t>
            </a:r>
          </a:p>
        </p:txBody>
      </p:sp>
      <p:pic>
        <p:nvPicPr>
          <p:cNvPr id="16" name="Picture 8" descr="http://t1.gstatic.com/images?q=tbn:ANd9GcQgemRBOMlNZMbSRGbFMlHEHdMJ55C_ydi4JElBOEzj1uA376Qz4KSOTRy6dw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2" y="752738"/>
            <a:ext cx="259988" cy="372006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00065469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33700" y="2754332"/>
            <a:ext cx="5366692" cy="7903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tabLst>
                <a:tab pos="361950" algn="l"/>
                <a:tab pos="714375" algn="l"/>
              </a:tabLst>
            </a:pPr>
            <a:r>
              <a:rPr lang="fr-FR" sz="2800" dirty="0" smtClean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PRISE EN CHARGE DES SOUFFRANCES DES PDS</a:t>
            </a:r>
            <a:endParaRPr lang="fr-FR" sz="2800" dirty="0">
              <a:solidFill>
                <a:schemeClr val="accent5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654771" y="2524398"/>
            <a:ext cx="7489037" cy="1189037"/>
            <a:chOff x="1654771" y="2524398"/>
            <a:chExt cx="7489037" cy="1189037"/>
          </a:xfrm>
        </p:grpSpPr>
        <p:sp>
          <p:nvSpPr>
            <p:cNvPr id="16" name="Rectangle 15"/>
            <p:cNvSpPr/>
            <p:nvPr/>
          </p:nvSpPr>
          <p:spPr>
            <a:xfrm>
              <a:off x="2843808" y="3681035"/>
              <a:ext cx="6300000" cy="3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771" y="2524398"/>
              <a:ext cx="1189037" cy="1189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84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311050833"/>
              </p:ext>
            </p:extLst>
          </p:nvPr>
        </p:nvGraphicFramePr>
        <p:xfrm>
          <a:off x="395536" y="1236791"/>
          <a:ext cx="6552728" cy="269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169986" y="251123"/>
            <a:ext cx="4474022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PRISE EN CHARGE DES SOUFFRANCES DES PDS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806759"/>
            <a:ext cx="8352928" cy="589156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 lvl="0"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SELON LES PDS, QUI DOIT SE PREOCCUPER ET PRENDRE EN CHARGE LE PROBLEME DE SANTE </a:t>
            </a:r>
            <a:r>
              <a:rPr lang="fr-FR" sz="1600" u="dotted" dirty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PUBLIQUE EN </a:t>
            </a: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FRANCE</a:t>
            </a:r>
            <a:r>
              <a:rPr lang="fr-FR" sz="1600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 ? (n=4 019)</a:t>
            </a:r>
          </a:p>
        </p:txBody>
      </p:sp>
      <p:pic>
        <p:nvPicPr>
          <p:cNvPr id="13" name="Picture 2" descr="File:Classic alphabet numbers 1 at coloring-pages-for-kids-boys-dotcom.sv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4" y="747025"/>
            <a:ext cx="278056" cy="359732"/>
          </a:xfrm>
          <a:prstGeom prst="rect">
            <a:avLst/>
          </a:prstGeom>
          <a:noFill/>
          <a:extLst/>
        </p:spPr>
      </p:pic>
      <p:sp>
        <p:nvSpPr>
          <p:cNvPr id="17" name="Rectangle 16"/>
          <p:cNvSpPr/>
          <p:nvPr/>
        </p:nvSpPr>
        <p:spPr>
          <a:xfrm>
            <a:off x="467544" y="3885865"/>
            <a:ext cx="8352928" cy="342935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QUEL EST LE DEGRÉ D'URGENCE DE PRISE EN CHARGE DE CE PROBLÈME</a:t>
            </a:r>
            <a:r>
              <a:rPr lang="fr-FR" sz="1600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 ? </a:t>
            </a:r>
            <a:r>
              <a:rPr lang="fr-FR" sz="1600" dirty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(n=4 019</a:t>
            </a:r>
            <a:r>
              <a:rPr lang="fr-FR" sz="1600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)</a:t>
            </a:r>
            <a:endParaRPr lang="fr-FR" sz="1600" dirty="0">
              <a:solidFill>
                <a:srgbClr val="4BACC6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pic>
        <p:nvPicPr>
          <p:cNvPr id="19" name="Picture 4" descr="https://upload.wikimedia.org/wikipedia/commons/thumb/1/18/Classic_alphabet_numbers_2_at_coloring-pages-for-kids-boys-dotcom.svg/2000px-Classic_alphabet_numbers_2_at_coloring-pages-for-kids-boys-dotcom.sv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3" y="3789040"/>
            <a:ext cx="287486" cy="372006"/>
          </a:xfrm>
          <a:prstGeom prst="rect">
            <a:avLst/>
          </a:prstGeom>
          <a:solidFill>
            <a:schemeClr val="bg1"/>
          </a:solidFill>
          <a:extLst/>
        </p:spPr>
      </p:pic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2153766876"/>
              </p:ext>
            </p:extLst>
          </p:nvPr>
        </p:nvGraphicFramePr>
        <p:xfrm>
          <a:off x="3491880" y="4057332"/>
          <a:ext cx="340804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16446" y="6241504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61950" algn="l"/>
              </a:tabLst>
            </a:pP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Q16/	A votre avis, en France, qui doit se préoccuper et prendre en charge ce problème de santé publique ?</a:t>
            </a:r>
            <a:endParaRPr lang="fr-FR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361950" algn="l"/>
              </a:tabLst>
            </a:pP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Q17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/	Quel est, selon vous, le degré d'urgence de prise en charge de ce problème de santé publique? </a:t>
            </a:r>
          </a:p>
        </p:txBody>
      </p:sp>
      <p:sp>
        <p:nvSpPr>
          <p:cNvPr id="11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99276" y="4725144"/>
            <a:ext cx="2564612" cy="112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32" tIns="48816" rIns="97632" bIns="48816" anchor="ctr"/>
          <a:lstStyle>
            <a:lvl1pPr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533400" indent="-17145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896938" indent="-180975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altLang="fr-FR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Une urgence à prendre en charge la souffrance psychologique des PDS +++</a:t>
            </a:r>
            <a:br>
              <a:rPr lang="fr-FR" altLang="fr-FR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</a:br>
            <a:endParaRPr lang="fr-FR" altLang="fr-FR" sz="1600" b="1" dirty="0" smtClean="0">
              <a:solidFill>
                <a:schemeClr val="accent5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251520" y="4998967"/>
            <a:ext cx="432048" cy="36138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99592" y="4770080"/>
            <a:ext cx="72008" cy="8191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4446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4102962821"/>
              </p:ext>
            </p:extLst>
          </p:nvPr>
        </p:nvGraphicFramePr>
        <p:xfrm>
          <a:off x="899592" y="1988840"/>
          <a:ext cx="6483219" cy="367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467544" y="1285865"/>
            <a:ext cx="8352928" cy="589156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QUELLES SERAIENT LA/LES MEILLEURES FAÇONS DE COMMUNIQUER AUPRÈS DES PDS SUR LES ACTIONS MISES EN PLACE</a:t>
            </a:r>
            <a:r>
              <a:rPr lang="fr-FR" sz="1600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 </a:t>
            </a:r>
            <a:r>
              <a:rPr lang="fr-FR" sz="1600" dirty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? (n=4 019</a:t>
            </a:r>
            <a:r>
              <a:rPr lang="fr-FR" sz="1600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)</a:t>
            </a:r>
            <a:endParaRPr lang="fr-FR" sz="1600" dirty="0">
              <a:solidFill>
                <a:srgbClr val="4BACC6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pic>
        <p:nvPicPr>
          <p:cNvPr id="12" name="Picture 8" descr="http://t1.gstatic.com/images?q=tbn:ANd9GcQgemRBOMlNZMbSRGbFMlHEHdMJ55C_ydi4JElBOEzj1uA376Qz4KSOTRy6dw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2" y="1222319"/>
            <a:ext cx="259988" cy="37200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4" name="Rectangle 13"/>
          <p:cNvSpPr/>
          <p:nvPr/>
        </p:nvSpPr>
        <p:spPr>
          <a:xfrm>
            <a:off x="169986" y="251123"/>
            <a:ext cx="4474022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PRISE EN CHARGE DES SOUFFRANCES DES PDS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46" y="6241504"/>
            <a:ext cx="91424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61950" algn="l"/>
              </a:tabLst>
            </a:pP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 Q18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/	Quelle serait la/les meilleure(s) façon(s) de communiquer auprès de vous concernant les actions mises en </a:t>
            </a:r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place? 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87624" y="5180214"/>
            <a:ext cx="7632848" cy="112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32" tIns="48816" rIns="97632" bIns="48816" anchor="ctr"/>
          <a:lstStyle>
            <a:lvl1pPr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533400" indent="-17145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2pPr>
            <a:lvl3pPr marL="896938" indent="-180975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7900" eaLnBrk="0" hangingPunct="0"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80000"/>
              </a:spcBef>
              <a:buClr>
                <a:srgbClr val="003366"/>
              </a:buClr>
              <a:buSzPct val="90000"/>
            </a:pPr>
            <a:r>
              <a:rPr lang="fr-FR" altLang="fr-FR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E-mails et site internet dédié sont les canaux de communication à privilégier selon les PDS. </a:t>
            </a:r>
            <a:br>
              <a:rPr lang="fr-FR" altLang="fr-FR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</a:br>
            <a:endParaRPr lang="fr-FR" altLang="fr-FR" sz="1600" b="1" dirty="0" smtClean="0">
              <a:solidFill>
                <a:schemeClr val="accent5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611560" y="5431015"/>
            <a:ext cx="432048" cy="36138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15616" y="5202128"/>
            <a:ext cx="72008" cy="8191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525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44000" y="3673599"/>
            <a:ext cx="6300000" cy="3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1654770" y="2527821"/>
            <a:ext cx="1189037" cy="1195339"/>
            <a:chOff x="1654771" y="2420887"/>
            <a:chExt cx="1189037" cy="1195339"/>
          </a:xfrm>
        </p:grpSpPr>
        <p:sp>
          <p:nvSpPr>
            <p:cNvPr id="8" name="Rectangle 7"/>
            <p:cNvSpPr/>
            <p:nvPr/>
          </p:nvSpPr>
          <p:spPr>
            <a:xfrm>
              <a:off x="1654771" y="2420887"/>
              <a:ext cx="1189037" cy="3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1076453" y="3005508"/>
              <a:ext cx="1189036" cy="3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733700" y="2644425"/>
            <a:ext cx="6102424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spcBef>
                <a:spcPct val="20000"/>
              </a:spcBef>
              <a:tabLst>
                <a:tab pos="361950" algn="l"/>
                <a:tab pos="714375" algn="l"/>
              </a:tabLst>
            </a:pPr>
            <a:r>
              <a:rPr lang="fr-FR" sz="28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RAPPEL DES OBJECTIFS </a:t>
            </a:r>
            <a:br>
              <a:rPr lang="fr-FR" sz="28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</a:br>
            <a:r>
              <a:rPr lang="fr-FR" sz="28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ET DE LA METHODOLOGIE</a:t>
            </a:r>
            <a:endParaRPr lang="fr-FR" sz="2800" dirty="0">
              <a:solidFill>
                <a:srgbClr val="003366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7544" y="1124744"/>
            <a:ext cx="8352928" cy="2911843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 lvl="0">
              <a:lnSpc>
                <a:spcPct val="150000"/>
              </a:lnSpc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CONTEXTE</a:t>
            </a:r>
            <a:endParaRPr lang="fr-FR" sz="1400" b="1" dirty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  <a:p>
            <a:pPr marL="806450" lvl="1" indent="-285750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è"/>
            </a:pP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L'association SPS (Soins aux Professionnels de Santé), groupe d'experts dédié à la défense de la santé des soignants, a mandaté Stethos en Novembre 2015 pour conduire une étude visant à évaluer la souffrance psychologique des professionnels de santé, et en particulier les addictions à l'alcool, aux anxiolytiques et psychotropes.</a:t>
            </a:r>
            <a:b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</a:b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Les résultats de cette 1</a:t>
            </a:r>
            <a:r>
              <a:rPr lang="fr-FR" sz="1400" b="1" baseline="30000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ère</a:t>
            </a: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 étude  ont été présentés lors du </a:t>
            </a:r>
            <a:r>
              <a:rPr lang="fr-FR" sz="1400" b="1" i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"1</a:t>
            </a:r>
            <a:r>
              <a:rPr lang="fr-FR" sz="1400" b="1" i="1" baseline="30000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er</a:t>
            </a:r>
            <a:r>
              <a:rPr lang="fr-FR" sz="1400" b="1" i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 Colloque National sur les Vulnérabilités des Professionnels de Santé  (PDS)" </a:t>
            </a: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en Décembre 2015.</a:t>
            </a:r>
          </a:p>
          <a:p>
            <a:pPr marL="806450" lvl="1" indent="-285750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è"/>
            </a:pP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En vue du 2</a:t>
            </a:r>
            <a:r>
              <a:rPr lang="fr-FR" sz="1400" b="1" baseline="30000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ème</a:t>
            </a: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 colloque national du 29 Novembre 2016, l'association SPS a mandaté STETHOS pour conduire une 2</a:t>
            </a:r>
            <a:r>
              <a:rPr lang="fr-FR" sz="1400" b="1" baseline="30000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ème</a:t>
            </a: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 étude sur les vulnérabilités des professionnels de santé.</a:t>
            </a:r>
            <a:endParaRPr lang="fr-FR" sz="1400" b="1" dirty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pic>
        <p:nvPicPr>
          <p:cNvPr id="4" name="Picture 2" descr="File:Classic alphabet numbers 1 at coloring-pages-for-kids-boys-dotcom.sv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1" y="1091926"/>
            <a:ext cx="305862" cy="395705"/>
          </a:xfrm>
          <a:prstGeom prst="rect">
            <a:avLst/>
          </a:prstGeom>
          <a:noFill/>
          <a:extLst/>
        </p:spPr>
      </p:pic>
      <p:sp>
        <p:nvSpPr>
          <p:cNvPr id="5" name="Rectangle 4"/>
          <p:cNvSpPr/>
          <p:nvPr/>
        </p:nvSpPr>
        <p:spPr>
          <a:xfrm>
            <a:off x="169986" y="308318"/>
            <a:ext cx="4834062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RAPPEL DES OBJECTIFS </a:t>
            </a:r>
            <a:r>
              <a:rPr lang="fr-FR" dirty="0" smtClean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ET </a:t>
            </a: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DE LA METHODOLOGIE</a:t>
            </a:r>
          </a:p>
        </p:txBody>
      </p:sp>
    </p:spTree>
    <p:extLst>
      <p:ext uri="{BB962C8B-B14F-4D97-AF65-F5344CB8AC3E}">
        <p14:creationId xmlns:p14="http://schemas.microsoft.com/office/powerpoint/2010/main" val="41426557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7544" y="1124744"/>
            <a:ext cx="8352928" cy="2174205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 lvl="0">
              <a:lnSpc>
                <a:spcPct val="150000"/>
              </a:lnSpc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OBJECTIFS</a:t>
            </a:r>
            <a:endParaRPr lang="fr-FR" sz="1400" b="1" dirty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  <a:p>
            <a:pPr marL="806450" lvl="1" indent="-285750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è"/>
            </a:pP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Les objectifs principaux de cette nouvelle étude sont :</a:t>
            </a:r>
          </a:p>
          <a:p>
            <a:pPr marL="1263650" lvl="2" indent="-285750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D'évaluer la connaissance qu'ont les PDS des structures ou associations susceptibles de les aider en cas de souffrance psychologique</a:t>
            </a:r>
          </a:p>
          <a:p>
            <a:pPr marL="1263650" lvl="2" indent="-285750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D'identifier ce qu'ils attendent d'une telle structure en terme d'aides, de services proposés, d'interlocuteurs ...</a:t>
            </a:r>
            <a:endParaRPr lang="fr-FR" sz="1400" dirty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pic>
        <p:nvPicPr>
          <p:cNvPr id="6" name="Picture 4" descr="https://upload.wikimedia.org/wikipedia/commons/thumb/1/18/Classic_alphabet_numbers_2_at_coloring-pages-for-kids-boys-dotcom.svg/2000px-Classic_alphabet_numbers_2_at_coloring-pages-for-kids-boys-dotcom.sv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3" y="1124744"/>
            <a:ext cx="287486" cy="37200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7" name="Rectangle 6"/>
          <p:cNvSpPr/>
          <p:nvPr/>
        </p:nvSpPr>
        <p:spPr>
          <a:xfrm>
            <a:off x="169986" y="236265"/>
            <a:ext cx="4834062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RAPPEL DES OBJECTIFS </a:t>
            </a:r>
            <a:r>
              <a:rPr lang="fr-FR" dirty="0" smtClean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ET </a:t>
            </a: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DE LA METHODOLOGIE</a:t>
            </a:r>
          </a:p>
        </p:txBody>
      </p:sp>
    </p:spTree>
    <p:extLst>
      <p:ext uri="{BB962C8B-B14F-4D97-AF65-F5344CB8AC3E}">
        <p14:creationId xmlns:p14="http://schemas.microsoft.com/office/powerpoint/2010/main" val="217531992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7544" y="1124744"/>
            <a:ext cx="8352928" cy="1231383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273050" lvl="0">
              <a:lnSpc>
                <a:spcPct val="150000"/>
              </a:lnSpc>
              <a:spcBef>
                <a:spcPts val="840"/>
              </a:spcBef>
            </a:pPr>
            <a:r>
              <a:rPr lang="fr-FR" sz="1600" u="dotted" dirty="0" smtClean="0">
                <a:solidFill>
                  <a:srgbClr val="4BACC6"/>
                </a:solidFill>
                <a:latin typeface="Calibri Light" panose="020F0302020204030204" pitchFamily="34" charset="0"/>
                <a:cs typeface="Arial" pitchFamily="34" charset="0"/>
              </a:rPr>
              <a:t>METHODOLOGIE / ECHANTILLON COLLECTÉ</a:t>
            </a:r>
            <a:endParaRPr lang="fr-FR" sz="1400" b="1" dirty="0" smtClean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  <a:p>
            <a:pPr marL="806450" lvl="1" indent="-285750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è"/>
            </a:pP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L'enquête a été menée par Internet du 19 Septembre au 10 Octobre 2016</a:t>
            </a:r>
          </a:p>
          <a:p>
            <a:pPr marL="806450" lvl="1" indent="-285750" defTabSz="977704">
              <a:lnSpc>
                <a:spcPct val="130000"/>
              </a:lnSpc>
              <a:spcBef>
                <a:spcPts val="84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è"/>
            </a:pP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4019 Professionnels de Santé y ont répondu </a:t>
            </a:r>
            <a:endParaRPr lang="fr-FR" sz="1400" b="1" dirty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986" y="236265"/>
            <a:ext cx="4834062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RAPPEL DES OBJECTIFS </a:t>
            </a:r>
            <a:r>
              <a:rPr lang="fr-FR" dirty="0" smtClean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ET </a:t>
            </a: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DE LA METHODOLOGIE</a:t>
            </a:r>
          </a:p>
        </p:txBody>
      </p:sp>
      <p:pic>
        <p:nvPicPr>
          <p:cNvPr id="6" name="Picture 8" descr="http://t1.gstatic.com/images?q=tbn:ANd9GcQgemRBOMlNZMbSRGbFMlHEHdMJ55C_ydi4JElBOEzj1uA376Qz4KSOTRy6dw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2" y="1146686"/>
            <a:ext cx="259988" cy="372006"/>
          </a:xfrm>
          <a:prstGeom prst="rect">
            <a:avLst/>
          </a:prstGeom>
          <a:solidFill>
            <a:schemeClr val="bg1"/>
          </a:solidFill>
          <a:extLst/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77104"/>
              </p:ext>
            </p:extLst>
          </p:nvPr>
        </p:nvGraphicFramePr>
        <p:xfrm>
          <a:off x="2483768" y="2420888"/>
          <a:ext cx="3976145" cy="33438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2867"/>
                <a:gridCol w="1311639"/>
                <a:gridCol w="1311639"/>
              </a:tblGrid>
              <a:tr h="290888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Profession</a:t>
                      </a:r>
                      <a:endParaRPr lang="en-US" sz="1200" b="1" noProof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noProof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Nombre de répondants</a:t>
                      </a:r>
                      <a:endParaRPr lang="fr-FR" sz="1200" b="1" noProof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b="0" noProof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9231">
                <a:tc>
                  <a:txBody>
                    <a:bodyPr/>
                    <a:lstStyle/>
                    <a:p>
                      <a:pPr algn="l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Kinésithérapeutes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990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25%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9231">
                <a:tc>
                  <a:txBody>
                    <a:bodyPr/>
                    <a:lstStyle/>
                    <a:p>
                      <a:pPr algn="l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Médecins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842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21%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9231">
                <a:tc>
                  <a:txBody>
                    <a:bodyPr/>
                    <a:lstStyle/>
                    <a:p>
                      <a:pPr algn="l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Orthophonistes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680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17%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9231">
                <a:tc>
                  <a:txBody>
                    <a:bodyPr/>
                    <a:lstStyle/>
                    <a:p>
                      <a:pPr algn="l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Infirmiers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491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12%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674">
                <a:tc>
                  <a:txBody>
                    <a:bodyPr/>
                    <a:lstStyle/>
                    <a:p>
                      <a:pPr algn="l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Podologues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329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8%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674">
                <a:tc>
                  <a:txBody>
                    <a:bodyPr/>
                    <a:lstStyle/>
                    <a:p>
                      <a:pPr algn="l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Pharmaciens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224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6%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765">
                <a:tc>
                  <a:txBody>
                    <a:bodyPr/>
                    <a:lstStyle/>
                    <a:p>
                      <a:pPr algn="l"/>
                      <a:r>
                        <a:rPr lang="fr-FR" sz="1200" b="0" noProof="0" dirty="0" err="1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Chirurgien-dentistes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178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4%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674">
                <a:tc>
                  <a:txBody>
                    <a:bodyPr/>
                    <a:lstStyle/>
                    <a:p>
                      <a:pPr algn="l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Orthoptistes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99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2%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674">
                <a:tc>
                  <a:txBody>
                    <a:bodyPr/>
                    <a:lstStyle/>
                    <a:p>
                      <a:pPr algn="l"/>
                      <a:r>
                        <a:rPr lang="fr-FR" sz="1200" b="0" noProof="0" dirty="0" err="1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Aide-soignants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44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1%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674">
                <a:tc>
                  <a:txBody>
                    <a:bodyPr/>
                    <a:lstStyle/>
                    <a:p>
                      <a:pPr algn="l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Biologistes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35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1%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674">
                <a:tc>
                  <a:txBody>
                    <a:bodyPr/>
                    <a:lstStyle/>
                    <a:p>
                      <a:pPr algn="l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Autres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107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3%</a:t>
                      </a:r>
                      <a:endParaRPr lang="fr-FR" sz="1200" b="0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67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TOTAL</a:t>
                      </a:r>
                      <a:endParaRPr lang="fr-FR" sz="1200" b="1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4019</a:t>
                      </a:r>
                      <a:endParaRPr lang="fr-FR" sz="1200" b="1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100%</a:t>
                      </a:r>
                      <a:endParaRPr lang="fr-FR" sz="1200" b="1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325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33700" y="2859868"/>
            <a:ext cx="610242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spcBef>
                <a:spcPct val="20000"/>
              </a:spcBef>
              <a:tabLst>
                <a:tab pos="361950" algn="l"/>
                <a:tab pos="714375" algn="l"/>
              </a:tabLst>
            </a:pPr>
            <a:r>
              <a:rPr lang="fr-FR" sz="2800" dirty="0" smtClean="0">
                <a:solidFill>
                  <a:srgbClr val="003366"/>
                </a:solidFill>
                <a:latin typeface="Calibri Light" panose="020F0302020204030204" pitchFamily="34" charset="0"/>
                <a:cs typeface="Arial" pitchFamily="34" charset="0"/>
              </a:rPr>
              <a:t>RAPPORT DETAILLÉ</a:t>
            </a:r>
            <a:endParaRPr lang="fr-FR" sz="2800" dirty="0">
              <a:solidFill>
                <a:srgbClr val="003366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4000" y="3673599"/>
            <a:ext cx="6300000" cy="3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1654770" y="2527821"/>
            <a:ext cx="1189037" cy="1195339"/>
            <a:chOff x="1654771" y="2420887"/>
            <a:chExt cx="1189037" cy="1195339"/>
          </a:xfrm>
        </p:grpSpPr>
        <p:sp>
          <p:nvSpPr>
            <p:cNvPr id="8" name="Rectangle 7"/>
            <p:cNvSpPr/>
            <p:nvPr/>
          </p:nvSpPr>
          <p:spPr>
            <a:xfrm>
              <a:off x="1654771" y="2420887"/>
              <a:ext cx="1189037" cy="3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1076453" y="3005508"/>
              <a:ext cx="1189036" cy="32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050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33700" y="2859868"/>
            <a:ext cx="610242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spcBef>
                <a:spcPct val="20000"/>
              </a:spcBef>
              <a:tabLst>
                <a:tab pos="361950" algn="l"/>
                <a:tab pos="714375" algn="l"/>
              </a:tabLst>
            </a:pPr>
            <a:r>
              <a:rPr lang="fr-FR" sz="2800" dirty="0" smtClean="0">
                <a:solidFill>
                  <a:schemeClr val="accent5"/>
                </a:solidFill>
                <a:latin typeface="Calibri Light" panose="020F0302020204030204" pitchFamily="34" charset="0"/>
                <a:cs typeface="Arial" pitchFamily="34" charset="0"/>
              </a:rPr>
              <a:t>PROFIL DES RÉPONDANTS</a:t>
            </a:r>
            <a:endParaRPr lang="fr-FR" sz="2800" dirty="0">
              <a:solidFill>
                <a:schemeClr val="accent5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3808" y="3681035"/>
            <a:ext cx="6300000" cy="3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71" y="2524398"/>
            <a:ext cx="11890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9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986" y="236265"/>
            <a:ext cx="2673822" cy="373712"/>
          </a:xfrm>
          <a:prstGeom prst="rect">
            <a:avLst/>
          </a:prstGeom>
          <a:solidFill>
            <a:schemeClr val="bg1"/>
          </a:solidFill>
        </p:spPr>
        <p:txBody>
          <a:bodyPr wrap="square" lIns="95778" tIns="47889" rIns="95778" bIns="47889">
            <a:spAutoFit/>
          </a:bodyPr>
          <a:lstStyle/>
          <a:p>
            <a:pPr>
              <a:spcBef>
                <a:spcPct val="0"/>
              </a:spcBef>
            </a:pPr>
            <a:r>
              <a:rPr lang="fr-FR" dirty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PROFIL DES </a:t>
            </a:r>
            <a:r>
              <a:rPr lang="fr-FR" dirty="0" smtClean="0">
                <a:solidFill>
                  <a:srgbClr val="1FA7E7"/>
                </a:solidFill>
                <a:latin typeface="Calibri Light" panose="020F0302020204030204" pitchFamily="34" charset="0"/>
                <a:ea typeface="MS PGothic" pitchFamily="34" charset="-128"/>
                <a:cs typeface="Arial" pitchFamily="34" charset="0"/>
              </a:rPr>
              <a:t>RÉPONDANTS</a:t>
            </a:r>
            <a:endParaRPr lang="fr-FR" dirty="0">
              <a:solidFill>
                <a:srgbClr val="1FA7E7"/>
              </a:solidFill>
              <a:latin typeface="Calibri Light" panose="020F0302020204030204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8022"/>
              </p:ext>
            </p:extLst>
          </p:nvPr>
        </p:nvGraphicFramePr>
        <p:xfrm>
          <a:off x="395536" y="1277712"/>
          <a:ext cx="8136903" cy="4502051"/>
        </p:xfrm>
        <a:graphic>
          <a:graphicData uri="http://schemas.openxmlformats.org/drawingml/2006/table">
            <a:tbl>
              <a:tblPr firstRow="1" bandRow="1"/>
              <a:tblGrid>
                <a:gridCol w="1741161"/>
                <a:gridCol w="1065957"/>
                <a:gridCol w="1065957"/>
                <a:gridCol w="1065957"/>
                <a:gridCol w="1065957"/>
                <a:gridCol w="1065957"/>
                <a:gridCol w="1065957"/>
              </a:tblGrid>
              <a:tr h="361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fr-FR" sz="11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600" b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♂</a:t>
                      </a:r>
                      <a:endParaRPr lang="fr-FR" sz="16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600" b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♀</a:t>
                      </a:r>
                      <a:endParaRPr lang="fr-FR" sz="1600" b="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Age </a:t>
                      </a:r>
                      <a:br>
                        <a:rPr lang="fr-FR" sz="105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</a:br>
                      <a:r>
                        <a:rPr lang="fr-FR" sz="1050" b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(moyenne)</a:t>
                      </a:r>
                      <a:endParaRPr lang="fr-FR" sz="105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Secteur</a:t>
                      </a:r>
                      <a:r>
                        <a:rPr lang="fr-FR" sz="1050" baseline="0" dirty="0" smtClean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d’activité</a:t>
                      </a:r>
                      <a:endParaRPr lang="fr-FR" sz="105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361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fr-FR" sz="11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36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36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Exclusivement à l'Hôpital 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Exclusivement en Libéral 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050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Mixte </a:t>
                      </a:r>
                      <a:endParaRPr lang="fr-FR" sz="105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71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100" b="1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GLOBAL </a:t>
                      </a:r>
                    </a:p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100" b="1" dirty="0" smtClean="0">
                          <a:solidFill>
                            <a:srgbClr val="003366"/>
                          </a:solidFill>
                          <a:effectLst/>
                          <a:latin typeface="Calibri Light" panose="020F0302020204030204" pitchFamily="34" charset="0"/>
                          <a:ea typeface="Calibri"/>
                          <a:cs typeface="Helvetica" panose="020B0604020202020204" pitchFamily="34" charset="0"/>
                        </a:rPr>
                        <a:t>(n=4019)</a:t>
                      </a:r>
                      <a:endParaRPr lang="fr-FR" sz="1100" b="1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36%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64%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47 ans</a:t>
                      </a:r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16%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74%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10%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9388" lvl="0" indent="-179388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fr-FR" sz="800" b="1" dirty="0">
                        <a:solidFill>
                          <a:srgbClr val="003366"/>
                        </a:solidFill>
                        <a:effectLst/>
                        <a:latin typeface="Calibri Light" panose="020F030202020403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103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Kinésithérapeutes (n=990)</a:t>
                      </a:r>
                      <a:endParaRPr lang="fr-FR" sz="1200" b="1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49%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51%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46 ans</a:t>
                      </a:r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2%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92%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6%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03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Médecins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(n=842)</a:t>
                      </a:r>
                      <a:endParaRPr lang="fr-FR" sz="1200" b="1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60%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40%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54 ans</a:t>
                      </a:r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27%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57%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16%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103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Orthophonistes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(n=680)</a:t>
                      </a:r>
                      <a:endParaRPr lang="fr-FR" sz="1200" b="1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3%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97%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40 ans</a:t>
                      </a:r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10%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76%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14%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03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Infirmiers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(n=491)</a:t>
                      </a:r>
                      <a:endParaRPr lang="fr-FR" sz="1200" b="1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19%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81%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45 ans</a:t>
                      </a:r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45%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52%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3%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103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Podologues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(n=329)</a:t>
                      </a:r>
                      <a:endParaRPr lang="fr-FR" sz="1200" b="1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22%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78%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45 ans</a:t>
                      </a:r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1%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91%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8%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03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Pharmaciens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(n=224)</a:t>
                      </a:r>
                      <a:endParaRPr lang="fr-FR" sz="1200" b="1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52%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48%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46 ans</a:t>
                      </a:r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14%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85%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1%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103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err="1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Chirurgien-dentistes</a:t>
                      </a: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(n=178)</a:t>
                      </a:r>
                      <a:endParaRPr lang="fr-FR" sz="1200" b="1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55%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45%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53 ans</a:t>
                      </a:r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3%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91%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6%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034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Orthoptistes</a:t>
                      </a:r>
                      <a:b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</a:b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(n=99)</a:t>
                      </a:r>
                      <a:endParaRPr lang="fr-FR" sz="1200" b="1" noProof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12%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88%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37 ans</a:t>
                      </a:r>
                      <a:endParaRPr lang="fr-FR" sz="1100" b="1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12%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63%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>
                          <a:solidFill>
                            <a:srgbClr val="003366"/>
                          </a:solidFill>
                          <a:latin typeface="Calibri Light" panose="020F0302020204030204" pitchFamily="34" charset="0"/>
                          <a:cs typeface="Helvetica" panose="020B0604020202020204" pitchFamily="34" charset="0"/>
                        </a:rPr>
                        <a:t>25%</a:t>
                      </a:r>
                      <a:endParaRPr lang="fr-FR" sz="1100" b="0" dirty="0">
                        <a:solidFill>
                          <a:srgbClr val="003366"/>
                        </a:solidFill>
                        <a:latin typeface="Calibri Light" panose="020F03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7245" y="797333"/>
            <a:ext cx="8352928" cy="354156"/>
          </a:xfrm>
          <a:prstGeom prst="rect">
            <a:avLst/>
          </a:prstGeom>
          <a:noFill/>
        </p:spPr>
        <p:txBody>
          <a:bodyPr wrap="square" lIns="95778" tIns="47889" rIns="95778" bIns="47889">
            <a:spAutoFit/>
          </a:bodyPr>
          <a:lstStyle/>
          <a:p>
            <a:pPr marL="736600" lvl="1" indent="-285750" defTabSz="977704">
              <a:lnSpc>
                <a:spcPct val="130000"/>
              </a:lnSpc>
              <a:spcBef>
                <a:spcPts val="900"/>
              </a:spcBef>
              <a:buClr>
                <a:srgbClr val="003366"/>
              </a:buClr>
              <a:buSzPct val="90000"/>
              <a:buFont typeface="Wingdings" panose="05000000000000000000" pitchFamily="2" charset="2"/>
              <a:buChar char="§"/>
            </a:pPr>
            <a:r>
              <a:rPr lang="fr-FR" sz="1400" b="1" dirty="0" smtClean="0">
                <a:solidFill>
                  <a:srgbClr val="003366"/>
                </a:solidFill>
                <a:latin typeface="Calibri Light" panose="020F0302020204030204" pitchFamily="34" charset="0"/>
                <a:sym typeface="Wingdings" pitchFamily="2" charset="2"/>
              </a:rPr>
              <a:t>Le profil a été détaillé pour les professions avec n&gt;50 répondants</a:t>
            </a:r>
            <a:endParaRPr lang="fr-FR" sz="1400" dirty="0">
              <a:solidFill>
                <a:srgbClr val="003366"/>
              </a:solidFill>
              <a:latin typeface="Calibri Light" panose="020F03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755366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5778" tIns="47889" rIns="95778" bIns="47889">
        <a:spAutoFit/>
      </a:bodyPr>
      <a:lstStyle>
        <a:defPPr marL="981075" indent="-180975" defTabSz="977704">
          <a:lnSpc>
            <a:spcPct val="130000"/>
          </a:lnSpc>
          <a:spcBef>
            <a:spcPts val="840"/>
          </a:spcBef>
          <a:buClr>
            <a:srgbClr val="003366"/>
          </a:buClr>
          <a:buSzPct val="90000"/>
          <a:buFont typeface="Wingdings" panose="05000000000000000000" pitchFamily="2" charset="2"/>
          <a:buChar char="§"/>
          <a:defRPr sz="1400" b="1" dirty="0" smtClean="0">
            <a:solidFill>
              <a:srgbClr val="003366"/>
            </a:solidFill>
            <a:latin typeface="Calibri Light" panose="020F0302020204030204" pitchFamily="34" charset="0"/>
            <a:sym typeface="Wingdings" pitchFamily="2" charset="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12229</TotalTime>
  <Words>1582</Words>
  <Application>Microsoft Macintosh PowerPoint</Application>
  <PresentationFormat>Présentation à l'écran (4:3)</PresentationFormat>
  <Paragraphs>418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Calibri</vt:lpstr>
      <vt:lpstr>Calibri Light</vt:lpstr>
      <vt:lpstr>Helvetica</vt:lpstr>
      <vt:lpstr>MS PGothic</vt:lpstr>
      <vt:lpstr>Times New Roman</vt:lpstr>
      <vt:lpstr>Wingdings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accueil</dc:creator>
  <cp:lastModifiedBy>Catherine CORNIBERT</cp:lastModifiedBy>
  <cp:revision>1144</cp:revision>
  <cp:lastPrinted>2016-09-14T15:13:44Z</cp:lastPrinted>
  <dcterms:created xsi:type="dcterms:W3CDTF">2012-06-26T10:04:37Z</dcterms:created>
  <dcterms:modified xsi:type="dcterms:W3CDTF">2016-11-04T08:49:17Z</dcterms:modified>
</cp:coreProperties>
</file>